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50"/>
  </p:notesMasterIdLst>
  <p:sldIdLst>
    <p:sldId id="256" r:id="rId3"/>
    <p:sldId id="257" r:id="rId4"/>
    <p:sldId id="260" r:id="rId5"/>
    <p:sldId id="288" r:id="rId6"/>
    <p:sldId id="303" r:id="rId7"/>
    <p:sldId id="304" r:id="rId8"/>
    <p:sldId id="305" r:id="rId9"/>
    <p:sldId id="306" r:id="rId10"/>
    <p:sldId id="307" r:id="rId11"/>
    <p:sldId id="308" r:id="rId12"/>
    <p:sldId id="258" r:id="rId13"/>
    <p:sldId id="259" r:id="rId14"/>
    <p:sldId id="287" r:id="rId15"/>
    <p:sldId id="311" r:id="rId16"/>
    <p:sldId id="296" r:id="rId17"/>
    <p:sldId id="273" r:id="rId18"/>
    <p:sldId id="309" r:id="rId19"/>
    <p:sldId id="274" r:id="rId20"/>
    <p:sldId id="276" r:id="rId21"/>
    <p:sldId id="270" r:id="rId22"/>
    <p:sldId id="297" r:id="rId23"/>
    <p:sldId id="268" r:id="rId24"/>
    <p:sldId id="272" r:id="rId25"/>
    <p:sldId id="271" r:id="rId26"/>
    <p:sldId id="275" r:id="rId27"/>
    <p:sldId id="298" r:id="rId28"/>
    <p:sldId id="261" r:id="rId29"/>
    <p:sldId id="286" r:id="rId30"/>
    <p:sldId id="263" r:id="rId31"/>
    <p:sldId id="262" r:id="rId32"/>
    <p:sldId id="295" r:id="rId33"/>
    <p:sldId id="285" r:id="rId34"/>
    <p:sldId id="312" r:id="rId35"/>
    <p:sldId id="265" r:id="rId36"/>
    <p:sldId id="264" r:id="rId37"/>
    <p:sldId id="310" r:id="rId38"/>
    <p:sldId id="283" r:id="rId39"/>
    <p:sldId id="284" r:id="rId40"/>
    <p:sldId id="299" r:id="rId41"/>
    <p:sldId id="300" r:id="rId42"/>
    <p:sldId id="301" r:id="rId43"/>
    <p:sldId id="282" r:id="rId44"/>
    <p:sldId id="294" r:id="rId45"/>
    <p:sldId id="302" r:id="rId46"/>
    <p:sldId id="313" r:id="rId47"/>
    <p:sldId id="267" r:id="rId48"/>
    <p:sldId id="266" r:id="rId49"/>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E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787"/>
    <p:restoredTop sz="90929"/>
  </p:normalViewPr>
  <p:slideViewPr>
    <p:cSldViewPr>
      <p:cViewPr varScale="1">
        <p:scale>
          <a:sx n="77" d="100"/>
          <a:sy n="77" d="100"/>
        </p:scale>
        <p:origin x="480"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vl1pPr>
          </a:lstStyle>
          <a:p>
            <a:pPr>
              <a:defRPr/>
            </a:pPr>
            <a:endParaRPr lang="en-GB" altLang="en-US"/>
          </a:p>
        </p:txBody>
      </p:sp>
      <p:sp>
        <p:nvSpPr>
          <p:cNvPr id="6451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endParaRPr lang="en-GB" alt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noProof="0" smtClean="0"/>
              <a:t>Click to edit Master text styles</a:t>
            </a:r>
          </a:p>
          <a:p>
            <a:pPr lvl="1"/>
            <a:r>
              <a:rPr lang="en-GB" altLang="en-US" noProof="0" smtClean="0"/>
              <a:t>Second level</a:t>
            </a:r>
          </a:p>
          <a:p>
            <a:pPr lvl="2"/>
            <a:r>
              <a:rPr lang="en-GB" altLang="en-US" noProof="0" smtClean="0"/>
              <a:t>Third level</a:t>
            </a:r>
          </a:p>
          <a:p>
            <a:pPr lvl="3"/>
            <a:r>
              <a:rPr lang="en-GB" altLang="en-US" noProof="0" smtClean="0"/>
              <a:t>Fourth level</a:t>
            </a:r>
          </a:p>
          <a:p>
            <a:pPr lvl="4"/>
            <a:r>
              <a:rPr lang="en-GB" altLang="en-US" noProof="0" smtClean="0"/>
              <a:t>Fifth level</a:t>
            </a:r>
          </a:p>
        </p:txBody>
      </p:sp>
      <p:sp>
        <p:nvSpPr>
          <p:cNvPr id="6451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endParaRPr lang="en-GB" altLang="en-US"/>
          </a:p>
        </p:txBody>
      </p:sp>
      <p:sp>
        <p:nvSpPr>
          <p:cNvPr id="6451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E2BCB413-4CCC-4ABD-B76E-F93388A66587}" type="slidenum">
              <a:rPr lang="en-GB" altLang="en-US"/>
              <a:pPr>
                <a:defRPr/>
              </a:pPr>
              <a:t>‹#›</a:t>
            </a:fld>
            <a:endParaRPr lang="en-GB" altLang="en-US"/>
          </a:p>
        </p:txBody>
      </p:sp>
    </p:spTree>
    <p:extLst>
      <p:ext uri="{BB962C8B-B14F-4D97-AF65-F5344CB8AC3E}">
        <p14:creationId xmlns:p14="http://schemas.microsoft.com/office/powerpoint/2010/main" val="31549809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D489C23-FEFE-4844-8F31-730888750BAF}" type="slidenum">
              <a:rPr lang="en-GB" altLang="en-US" sz="1200"/>
              <a:pPr/>
              <a:t>1</a:t>
            </a:fld>
            <a:endParaRPr lang="en-GB" altLang="en-US" sz="120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696931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6CAE5C3-3A97-4617-B0DD-F972E56B2A2E}" type="slidenum">
              <a:rPr lang="en-GB" altLang="en-US" sz="1200"/>
              <a:pPr/>
              <a:t>10</a:t>
            </a:fld>
            <a:endParaRPr lang="en-GB" altLang="en-US" sz="120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637284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8F95714-F818-4A5D-99D9-40221A99F5DE}" type="slidenum">
              <a:rPr lang="en-GB" altLang="en-US" sz="1200"/>
              <a:pPr/>
              <a:t>11</a:t>
            </a:fld>
            <a:endParaRPr lang="en-GB" altLang="en-US" sz="120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r>
              <a:rPr lang="en-GB" altLang="en-US" smtClean="0"/>
              <a:t>There are many designs of kite but they are all variations of eight basic forms.</a:t>
            </a:r>
          </a:p>
        </p:txBody>
      </p:sp>
    </p:spTree>
    <p:extLst>
      <p:ext uri="{BB962C8B-B14F-4D97-AF65-F5344CB8AC3E}">
        <p14:creationId xmlns:p14="http://schemas.microsoft.com/office/powerpoint/2010/main" val="518036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7F53B40-A309-4A24-B563-5DDFF75D9152}" type="slidenum">
              <a:rPr lang="en-GB" altLang="en-US" sz="1200"/>
              <a:pPr/>
              <a:t>12</a:t>
            </a:fld>
            <a:endParaRPr lang="en-GB" altLang="en-US" sz="120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r>
              <a:rPr lang="en-GB" altLang="en-US" smtClean="0"/>
              <a:t>Seven of these are :- flat; bowed; box; compound</a:t>
            </a:r>
          </a:p>
          <a:p>
            <a:pPr eaLnBrk="1" hangingPunct="1"/>
            <a:r>
              <a:rPr lang="en-GB" altLang="en-US" smtClean="0"/>
              <a:t>			    sled; parafoil; delta.</a:t>
            </a:r>
          </a:p>
        </p:txBody>
      </p:sp>
    </p:spTree>
    <p:extLst>
      <p:ext uri="{BB962C8B-B14F-4D97-AF65-F5344CB8AC3E}">
        <p14:creationId xmlns:p14="http://schemas.microsoft.com/office/powerpoint/2010/main" val="3091420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D06B10C-2AC1-4F95-B75B-C737597C37DB}" type="slidenum">
              <a:rPr lang="en-GB" altLang="en-US" sz="1200"/>
              <a:pPr/>
              <a:t>13</a:t>
            </a:fld>
            <a:endParaRPr lang="en-GB" altLang="en-US" sz="120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r>
              <a:rPr lang="en-GB" altLang="en-US" smtClean="0"/>
              <a:t>The last is the rotor and the principals for this are rather different, the lift being generated by the rotation of the kite.</a:t>
            </a:r>
          </a:p>
        </p:txBody>
      </p:sp>
    </p:spTree>
    <p:extLst>
      <p:ext uri="{BB962C8B-B14F-4D97-AF65-F5344CB8AC3E}">
        <p14:creationId xmlns:p14="http://schemas.microsoft.com/office/powerpoint/2010/main" val="3971479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DD784E0-BAD9-486E-87F4-1D1E18270A81}" type="slidenum">
              <a:rPr lang="en-GB" altLang="en-US" sz="1200"/>
              <a:pPr/>
              <a:t>14</a:t>
            </a:fld>
            <a:endParaRPr lang="en-GB" altLang="en-US" sz="120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r>
              <a:rPr lang="en-GB" altLang="en-US" smtClean="0"/>
              <a:t>The tails for stabilising this kite can be seen hanging close to the flyer.</a:t>
            </a:r>
          </a:p>
        </p:txBody>
      </p:sp>
    </p:spTree>
    <p:extLst>
      <p:ext uri="{BB962C8B-B14F-4D97-AF65-F5344CB8AC3E}">
        <p14:creationId xmlns:p14="http://schemas.microsoft.com/office/powerpoint/2010/main" val="3201681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49FDB4E-1C80-4F3B-B9EB-A300B6C87696}" type="slidenum">
              <a:rPr lang="en-GB" altLang="en-US" sz="1200"/>
              <a:pPr/>
              <a:t>15</a:t>
            </a:fld>
            <a:endParaRPr lang="en-GB" altLang="en-US" sz="120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r>
              <a:rPr lang="en-GB" altLang="en-US" smtClean="0"/>
              <a:t>Rokakkus, meaning six sides, are a Japanese design and are a bowed kite. They can be any size from a few centimetres to 20 metres high and are used for fighting, sometimes with powdered glass or knives on the line.</a:t>
            </a:r>
          </a:p>
        </p:txBody>
      </p:sp>
    </p:spTree>
    <p:extLst>
      <p:ext uri="{BB962C8B-B14F-4D97-AF65-F5344CB8AC3E}">
        <p14:creationId xmlns:p14="http://schemas.microsoft.com/office/powerpoint/2010/main" val="3621350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45F2AA0-68CC-4C60-BE0F-EEF55119A490}" type="slidenum">
              <a:rPr lang="en-GB" altLang="en-US" sz="1200"/>
              <a:pPr/>
              <a:t>16</a:t>
            </a:fld>
            <a:endParaRPr lang="en-GB" altLang="en-US" sz="120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r>
              <a:rPr lang="en-GB" altLang="en-US" smtClean="0"/>
              <a:t>Box kites can be a simple single cell or multi celled like this one.</a:t>
            </a:r>
          </a:p>
        </p:txBody>
      </p:sp>
    </p:spTree>
    <p:extLst>
      <p:ext uri="{BB962C8B-B14F-4D97-AF65-F5344CB8AC3E}">
        <p14:creationId xmlns:p14="http://schemas.microsoft.com/office/powerpoint/2010/main" val="758617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AE9CFE2-9E95-4FE6-8093-B8E9898557D9}" type="slidenum">
              <a:rPr lang="en-GB" altLang="en-US" sz="1200"/>
              <a:pPr/>
              <a:t>17</a:t>
            </a:fld>
            <a:endParaRPr lang="en-GB" altLang="en-US" sz="120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r>
              <a:rPr lang="en-GB" altLang="en-US" smtClean="0"/>
              <a:t>These are examples of large historic compound box kites made of cambric on spruce frames.</a:t>
            </a:r>
          </a:p>
        </p:txBody>
      </p:sp>
    </p:spTree>
    <p:extLst>
      <p:ext uri="{BB962C8B-B14F-4D97-AF65-F5344CB8AC3E}">
        <p14:creationId xmlns:p14="http://schemas.microsoft.com/office/powerpoint/2010/main" val="2036780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B7ECDD2-CE6E-4D44-B0BC-837389DE411F}" type="slidenum">
              <a:rPr lang="en-GB" altLang="en-US" sz="1200"/>
              <a:pPr/>
              <a:t>18</a:t>
            </a:fld>
            <a:endParaRPr lang="en-GB" altLang="en-US" sz="120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r>
              <a:rPr lang="en-GB" altLang="en-US" smtClean="0"/>
              <a:t>Another form of box kite is the Bell tetrahedral. These are made up of many individual tetrahedrons combined in various ways. Alexander Graham Bell combined over 3000 units to make a man lifting kite whilst looking in to heavier than air flight.</a:t>
            </a:r>
          </a:p>
        </p:txBody>
      </p:sp>
    </p:spTree>
    <p:extLst>
      <p:ext uri="{BB962C8B-B14F-4D97-AF65-F5344CB8AC3E}">
        <p14:creationId xmlns:p14="http://schemas.microsoft.com/office/powerpoint/2010/main" val="3142372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2A5B8D1-B1FF-4B54-BD0C-6A20B493A403}" type="slidenum">
              <a:rPr lang="en-GB" altLang="en-US" sz="1200"/>
              <a:pPr/>
              <a:t>19</a:t>
            </a:fld>
            <a:endParaRPr lang="en-GB" altLang="en-US" sz="120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r>
              <a:rPr lang="en-GB" altLang="en-US" smtClean="0"/>
              <a:t>Sled kites only have spars runing front to back and none cross ways. This one uses the tubes that inflate in the wind to keep it open.</a:t>
            </a:r>
          </a:p>
        </p:txBody>
      </p:sp>
    </p:spTree>
    <p:extLst>
      <p:ext uri="{BB962C8B-B14F-4D97-AF65-F5344CB8AC3E}">
        <p14:creationId xmlns:p14="http://schemas.microsoft.com/office/powerpoint/2010/main" val="2197548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5133618-4053-4F7B-AE79-5D135EB2EE9C}" type="slidenum">
              <a:rPr lang="en-GB" altLang="en-US" sz="1200"/>
              <a:pPr/>
              <a:t>2</a:t>
            </a:fld>
            <a:endParaRPr lang="en-GB" altLang="en-US" sz="120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r>
              <a:rPr lang="en-GB" altLang="en-US" smtClean="0"/>
              <a:t>Kites are thought to have originated in China about 3000 years ago. One story is that a fisherman was out on a windy day and his hat blew away and got caught on his fishing line which was then blown up in to the air. </a:t>
            </a:r>
          </a:p>
          <a:p>
            <a:pPr eaLnBrk="1" hangingPunct="1"/>
            <a:r>
              <a:rPr lang="en-GB" altLang="en-US" smtClean="0"/>
              <a:t>Bamboo was a ready source of straight sticks for spars and silk fabric was available to make a light covering, then in the 2</a:t>
            </a:r>
            <a:r>
              <a:rPr lang="en-GB" altLang="en-US" baseline="30000" smtClean="0"/>
              <a:t>nd</a:t>
            </a:r>
            <a:r>
              <a:rPr lang="en-GB" altLang="en-US" smtClean="0"/>
              <a:t> century AD paper was invented and is still used to this day.</a:t>
            </a:r>
          </a:p>
        </p:txBody>
      </p:sp>
    </p:spTree>
    <p:extLst>
      <p:ext uri="{BB962C8B-B14F-4D97-AF65-F5344CB8AC3E}">
        <p14:creationId xmlns:p14="http://schemas.microsoft.com/office/powerpoint/2010/main" val="1933457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BA1DACF-012E-43C8-9D8A-3BD1DF452DE1}" type="slidenum">
              <a:rPr lang="en-GB" altLang="en-US" sz="1200"/>
              <a:pPr/>
              <a:t>20</a:t>
            </a:fld>
            <a:endParaRPr lang="en-GB" altLang="en-US" sz="120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r>
              <a:rPr lang="en-GB" altLang="en-US" smtClean="0"/>
              <a:t>This is an example of a very large parafoil kite. There are no spars and the kite is inflated by the wind through the vents in the front edge. Parafoils have an airofoil section and produce enormous amounts of lift.This one is about 65sqm and can lift about a tonne of the ground in a good wind.</a:t>
            </a:r>
          </a:p>
        </p:txBody>
      </p:sp>
    </p:spTree>
    <p:extLst>
      <p:ext uri="{BB962C8B-B14F-4D97-AF65-F5344CB8AC3E}">
        <p14:creationId xmlns:p14="http://schemas.microsoft.com/office/powerpoint/2010/main" val="40045261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3B31B14-B421-48BE-B635-8EFFDB3E138A}" type="slidenum">
              <a:rPr lang="en-GB" altLang="en-US" sz="1200"/>
              <a:pPr/>
              <a:t>21</a:t>
            </a:fld>
            <a:endParaRPr lang="en-GB" altLang="en-US" sz="120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r>
              <a:rPr lang="en-GB" altLang="en-US" smtClean="0"/>
              <a:t>This kite is inflated by the wind but is not aerofoil shaped but flies like flat kite.</a:t>
            </a:r>
          </a:p>
        </p:txBody>
      </p:sp>
    </p:spTree>
    <p:extLst>
      <p:ext uri="{BB962C8B-B14F-4D97-AF65-F5344CB8AC3E}">
        <p14:creationId xmlns:p14="http://schemas.microsoft.com/office/powerpoint/2010/main" val="33538018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0F94004-F709-454B-AB75-C20C363925EA}" type="slidenum">
              <a:rPr lang="en-GB" altLang="en-US" sz="1200"/>
              <a:pPr/>
              <a:t>22</a:t>
            </a:fld>
            <a:endParaRPr lang="en-GB" altLang="en-US" sz="120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r>
              <a:rPr lang="en-GB" altLang="en-US" smtClean="0"/>
              <a:t>The shorts of these legs is an aerofoil kite and the legs are wind socks attached to the back. There are vents in the end of the shorts and the flippers to assist air flow through kite.</a:t>
            </a:r>
          </a:p>
        </p:txBody>
      </p:sp>
    </p:spTree>
    <p:extLst>
      <p:ext uri="{BB962C8B-B14F-4D97-AF65-F5344CB8AC3E}">
        <p14:creationId xmlns:p14="http://schemas.microsoft.com/office/powerpoint/2010/main" val="2330147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90504EC-FCFA-4803-81EE-155D12404EC3}" type="slidenum">
              <a:rPr lang="en-GB" altLang="en-US" sz="1200"/>
              <a:pPr/>
              <a:t>23</a:t>
            </a:fld>
            <a:endParaRPr lang="en-GB" altLang="en-US" sz="120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r>
              <a:rPr lang="en-GB" altLang="en-US" smtClean="0"/>
              <a:t>A group of delta kites with added long tails. Deltas fly very well in lighter winds. Most deltas have a nose angle of 90deg. But by increasing this and making the kite much wider and narrower they can be made to fly in very light winds.</a:t>
            </a:r>
          </a:p>
        </p:txBody>
      </p:sp>
    </p:spTree>
    <p:extLst>
      <p:ext uri="{BB962C8B-B14F-4D97-AF65-F5344CB8AC3E}">
        <p14:creationId xmlns:p14="http://schemas.microsoft.com/office/powerpoint/2010/main" val="35125188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075FFE2-F4CF-48CE-B20F-FC540C112B88}" type="slidenum">
              <a:rPr lang="en-GB" altLang="en-US" sz="1200"/>
              <a:pPr/>
              <a:t>24</a:t>
            </a:fld>
            <a:endParaRPr lang="en-GB" altLang="en-US" sz="120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r>
              <a:rPr lang="en-GB" altLang="en-US" smtClean="0"/>
              <a:t>The bol is a form of rotor kite and although they fly at a relatively low angle they can develop good lift. Vents in the front edge make the kite spin and a good swivel has to be included in the line.</a:t>
            </a:r>
          </a:p>
        </p:txBody>
      </p:sp>
    </p:spTree>
    <p:extLst>
      <p:ext uri="{BB962C8B-B14F-4D97-AF65-F5344CB8AC3E}">
        <p14:creationId xmlns:p14="http://schemas.microsoft.com/office/powerpoint/2010/main" val="24525306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4CC0A0D-EE3E-48B5-A47D-653FFBFD71B7}" type="slidenum">
              <a:rPr lang="en-GB" altLang="en-US" sz="1200"/>
              <a:pPr/>
              <a:t>25</a:t>
            </a:fld>
            <a:endParaRPr lang="en-GB" altLang="en-US" sz="120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r>
              <a:rPr lang="en-GB" altLang="en-US" smtClean="0"/>
              <a:t>Kites may be mounted one behind the other on a single line. This is called a “train” and can pull very hard. The line will increase in size the more kites there are on it. The more distant kites in the lower part of this picture are also flying as a train but this time each is on it’s own short line attached to the main one. In China these are very popular and sometimes have many thousands of individual kites.</a:t>
            </a:r>
          </a:p>
        </p:txBody>
      </p:sp>
    </p:spTree>
    <p:extLst>
      <p:ext uri="{BB962C8B-B14F-4D97-AF65-F5344CB8AC3E}">
        <p14:creationId xmlns:p14="http://schemas.microsoft.com/office/powerpoint/2010/main" val="20430155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D401AA8-B40B-4E05-ACAB-9B1554942410}" type="slidenum">
              <a:rPr lang="en-GB" altLang="en-US" sz="1200"/>
              <a:pPr/>
              <a:t>26</a:t>
            </a:fld>
            <a:endParaRPr lang="en-GB" altLang="en-US" sz="120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r>
              <a:rPr lang="en-GB" altLang="en-US" smtClean="0"/>
              <a:t>More examples of trains.</a:t>
            </a:r>
          </a:p>
        </p:txBody>
      </p:sp>
    </p:spTree>
    <p:extLst>
      <p:ext uri="{BB962C8B-B14F-4D97-AF65-F5344CB8AC3E}">
        <p14:creationId xmlns:p14="http://schemas.microsoft.com/office/powerpoint/2010/main" val="11885275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5ADC1B3-6466-4819-BE73-790BD0EC57BD}" type="slidenum">
              <a:rPr lang="en-GB" altLang="en-US" sz="1200"/>
              <a:pPr/>
              <a:t>27</a:t>
            </a:fld>
            <a:endParaRPr lang="en-GB" altLang="en-US" sz="120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r>
              <a:rPr lang="en-GB" altLang="en-US" smtClean="0"/>
              <a:t>Kites have long been used for lifting atmospheric monitoring instruments. By flying a kite in a thunder storm Benjamin Franklyn was able to prove that lightening was a form of electricity. Please do not try this as others were not so lucky and ended up being fried.</a:t>
            </a:r>
          </a:p>
        </p:txBody>
      </p:sp>
    </p:spTree>
    <p:extLst>
      <p:ext uri="{BB962C8B-B14F-4D97-AF65-F5344CB8AC3E}">
        <p14:creationId xmlns:p14="http://schemas.microsoft.com/office/powerpoint/2010/main" val="37809393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DADBD9D-C2C3-47C7-88D3-F854F61F2A02}" type="slidenum">
              <a:rPr lang="en-GB" altLang="en-US" sz="1200"/>
              <a:pPr/>
              <a:t>28</a:t>
            </a:fld>
            <a:endParaRPr lang="en-GB" altLang="en-US" sz="120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r>
              <a:rPr lang="en-GB" altLang="en-US" smtClean="0"/>
              <a:t>Kites have long been used for fishing and these examples are made from leaves and are still used today in the Solomon Islands. A baited hook or lure is hung from the back of the kite that is then flown out across the water. This can be much easier than casting long distances with primative rods.</a:t>
            </a:r>
          </a:p>
        </p:txBody>
      </p:sp>
    </p:spTree>
    <p:extLst>
      <p:ext uri="{BB962C8B-B14F-4D97-AF65-F5344CB8AC3E}">
        <p14:creationId xmlns:p14="http://schemas.microsoft.com/office/powerpoint/2010/main" val="10685888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046CDAC-861A-4321-B246-D0DF6CBD9A3C}" type="slidenum">
              <a:rPr lang="en-GB" altLang="en-US" sz="1200"/>
              <a:pPr/>
              <a:t>29</a:t>
            </a:fld>
            <a:endParaRPr lang="en-GB" altLang="en-US" sz="120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r>
              <a:rPr lang="en-GB" altLang="en-US" smtClean="0"/>
              <a:t>Kites have been used in many ways for rescue at sea. Here a ship stranded on rocks would fly a kite with a light weight line up to the cliffs where rescuers would use this line to pull up a heavier one and then the crew could be pulled to safety.</a:t>
            </a:r>
          </a:p>
        </p:txBody>
      </p:sp>
    </p:spTree>
    <p:extLst>
      <p:ext uri="{BB962C8B-B14F-4D97-AF65-F5344CB8AC3E}">
        <p14:creationId xmlns:p14="http://schemas.microsoft.com/office/powerpoint/2010/main" val="3472505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1EC5244-0619-42A6-9CCA-9C907583517F}" type="slidenum">
              <a:rPr lang="en-GB" altLang="en-US" sz="1200"/>
              <a:pPr/>
              <a:t>3</a:t>
            </a:fld>
            <a:endParaRPr lang="en-GB" altLang="en-US" sz="120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r>
              <a:rPr lang="en-GB" altLang="en-US" smtClean="0"/>
              <a:t>From China kites spread to neighbouring countries and across the seas to the Pacific region. At the same time they spread across Burma, India and arriving in north Africa about 1500 years ago. They did not arrive in Europe or America until much later probably via the trade routes when these developed.</a:t>
            </a:r>
          </a:p>
        </p:txBody>
      </p:sp>
    </p:spTree>
    <p:extLst>
      <p:ext uri="{BB962C8B-B14F-4D97-AF65-F5344CB8AC3E}">
        <p14:creationId xmlns:p14="http://schemas.microsoft.com/office/powerpoint/2010/main" val="40424196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6A50B57-C120-43E0-94D9-D9512A16FEDB}" type="slidenum">
              <a:rPr lang="en-GB" altLang="en-US" sz="1200"/>
              <a:pPr/>
              <a:t>30</a:t>
            </a:fld>
            <a:endParaRPr lang="en-GB" altLang="en-US" sz="120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r>
              <a:rPr lang="en-GB" altLang="en-US" smtClean="0"/>
              <a:t>In WW2 if your plane ditched at sea part of the equipment in the life raft was a radio transmitter and a kite was used to lift the aerial.</a:t>
            </a:r>
          </a:p>
        </p:txBody>
      </p:sp>
    </p:spTree>
    <p:extLst>
      <p:ext uri="{BB962C8B-B14F-4D97-AF65-F5344CB8AC3E}">
        <p14:creationId xmlns:p14="http://schemas.microsoft.com/office/powerpoint/2010/main" val="12577506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27DDB70-AA7A-4AA6-A90B-EDD8D208429B}" type="slidenum">
              <a:rPr lang="en-GB" altLang="en-US" sz="1200"/>
              <a:pPr/>
              <a:t>31</a:t>
            </a:fld>
            <a:endParaRPr lang="en-GB" altLang="en-US" sz="120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r>
              <a:rPr lang="en-GB" altLang="en-US" smtClean="0"/>
              <a:t>These kites became available in army surplus stores after the war and many fliers today started with these. They are now a collectors item and can make several hundred pounds depending on which version you have.</a:t>
            </a:r>
          </a:p>
        </p:txBody>
      </p:sp>
    </p:spTree>
    <p:extLst>
      <p:ext uri="{BB962C8B-B14F-4D97-AF65-F5344CB8AC3E}">
        <p14:creationId xmlns:p14="http://schemas.microsoft.com/office/powerpoint/2010/main" val="31073824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2968CE2-F6E8-4F1E-9C64-1533872415A4}" type="slidenum">
              <a:rPr lang="en-GB" altLang="en-US" sz="1200"/>
              <a:pPr/>
              <a:t>32</a:t>
            </a:fld>
            <a:endParaRPr lang="en-GB" altLang="en-US" sz="120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r>
              <a:rPr lang="en-GB" altLang="en-US" smtClean="0"/>
              <a:t>Again in WW2 gunnery practice at moving targets was difficult and could be dangerous for pilots towing printed drogues. Paul Gerber designed a stearable kite that could be used instead. This was the fore runner of many of todays “stunt” kites.</a:t>
            </a:r>
          </a:p>
        </p:txBody>
      </p:sp>
    </p:spTree>
    <p:extLst>
      <p:ext uri="{BB962C8B-B14F-4D97-AF65-F5344CB8AC3E}">
        <p14:creationId xmlns:p14="http://schemas.microsoft.com/office/powerpoint/2010/main" val="15408947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AC2A940-5092-4BDB-88BB-14D5B269D80B}" type="slidenum">
              <a:rPr lang="en-GB" altLang="en-US" sz="1200"/>
              <a:pPr/>
              <a:t>33</a:t>
            </a:fld>
            <a:endParaRPr lang="en-GB" altLang="en-US" sz="120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154109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7EED034-1B75-45D0-95CD-77B5A835C928}" type="slidenum">
              <a:rPr lang="en-GB" altLang="en-US" sz="1200"/>
              <a:pPr/>
              <a:t>34</a:t>
            </a:fld>
            <a:endParaRPr lang="en-GB" altLang="en-US" sz="120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r>
              <a:rPr lang="en-GB" altLang="en-US" smtClean="0"/>
              <a:t>At the beginning of the last century pioneers of heavier than air flight such as the Wright brothers used kite to establish that you could lift a man. Here we see Samuel Cody with his system.</a:t>
            </a:r>
          </a:p>
        </p:txBody>
      </p:sp>
    </p:spTree>
    <p:extLst>
      <p:ext uri="{BB962C8B-B14F-4D97-AF65-F5344CB8AC3E}">
        <p14:creationId xmlns:p14="http://schemas.microsoft.com/office/powerpoint/2010/main" val="20677077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DF129C7-15BB-42C5-8F70-8E7A6E4C8103}" type="slidenum">
              <a:rPr lang="en-GB" altLang="en-US" sz="1200"/>
              <a:pPr/>
              <a:t>35</a:t>
            </a:fld>
            <a:endParaRPr lang="en-GB" altLang="en-US" sz="120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r>
              <a:rPr lang="en-GB" altLang="en-US" smtClean="0"/>
              <a:t>The next step was to change the shape of the kite and turn it in to a glider. An option pioneered 100 years earlier by sir George Caley</a:t>
            </a:r>
          </a:p>
        </p:txBody>
      </p:sp>
    </p:spTree>
    <p:extLst>
      <p:ext uri="{BB962C8B-B14F-4D97-AF65-F5344CB8AC3E}">
        <p14:creationId xmlns:p14="http://schemas.microsoft.com/office/powerpoint/2010/main" val="35473859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7E80755-A3D9-4343-9721-4AC2DE8EABB3}" type="slidenum">
              <a:rPr lang="en-GB" altLang="en-US" sz="1200"/>
              <a:pPr/>
              <a:t>36</a:t>
            </a:fld>
            <a:endParaRPr lang="en-GB" altLang="en-US" sz="1200"/>
          </a:p>
        </p:txBody>
      </p:sp>
      <p:sp>
        <p:nvSpPr>
          <p:cNvPr id="75779" name="Rectangle 1026"/>
          <p:cNvSpPr>
            <a:spLocks noGrp="1" noRot="1" noChangeAspect="1" noChangeArrowheads="1" noTextEdit="1"/>
          </p:cNvSpPr>
          <p:nvPr>
            <p:ph type="sldImg"/>
          </p:nvPr>
        </p:nvSpPr>
        <p:spPr>
          <a:ln/>
        </p:spPr>
      </p:sp>
      <p:sp>
        <p:nvSpPr>
          <p:cNvPr id="75780" name="Rectangle 1027"/>
          <p:cNvSpPr>
            <a:spLocks noGrp="1" noChangeArrowheads="1"/>
          </p:cNvSpPr>
          <p:nvPr>
            <p:ph type="body" idx="1"/>
          </p:nvPr>
        </p:nvSpPr>
        <p:spPr>
          <a:noFill/>
        </p:spPr>
        <p:txBody>
          <a:bodyPr/>
          <a:lstStyle/>
          <a:p>
            <a:pPr eaLnBrk="1" hangingPunct="1"/>
            <a:r>
              <a:rPr lang="en-GB" altLang="en-US" smtClean="0"/>
              <a:t>Then by adding a motor and propeller Samuel Cody built </a:t>
            </a:r>
            <a:r>
              <a:rPr lang="en-GB" altLang="en-US" smtClean="0">
                <a:solidFill>
                  <a:srgbClr val="000000"/>
                </a:solidFill>
                <a:latin typeface="Verdana" panose="020B0604030504040204" pitchFamily="34" charset="0"/>
              </a:rPr>
              <a:t>British Army Aeroplane No. 1</a:t>
            </a:r>
            <a:r>
              <a:rPr lang="en-GB" altLang="en-US" smtClean="0"/>
              <a:t> and in 1908 was the first person to make a powered flight in GB</a:t>
            </a:r>
          </a:p>
        </p:txBody>
      </p:sp>
    </p:spTree>
    <p:extLst>
      <p:ext uri="{BB962C8B-B14F-4D97-AF65-F5344CB8AC3E}">
        <p14:creationId xmlns:p14="http://schemas.microsoft.com/office/powerpoint/2010/main" val="21441859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A5B1105-19E9-45E5-AB96-E581CE8E900F}" type="slidenum">
              <a:rPr lang="en-GB" altLang="en-US" sz="1200"/>
              <a:pPr/>
              <a:t>37</a:t>
            </a:fld>
            <a:endParaRPr lang="en-GB" altLang="en-US" sz="120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r>
              <a:rPr lang="en-GB" altLang="en-US" smtClean="0"/>
              <a:t>In about 1830 George Pocock, a teacher from Bristol designed a system that used kites to pull a light weight carriage. These could reach speeds of 25mph.</a:t>
            </a:r>
          </a:p>
        </p:txBody>
      </p:sp>
    </p:spTree>
    <p:extLst>
      <p:ext uri="{BB962C8B-B14F-4D97-AF65-F5344CB8AC3E}">
        <p14:creationId xmlns:p14="http://schemas.microsoft.com/office/powerpoint/2010/main" val="36125413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DA43BDC-8DAF-4223-B428-B00C5A7F3F6F}" type="slidenum">
              <a:rPr lang="en-GB" altLang="en-US" sz="1200"/>
              <a:pPr/>
              <a:t>38</a:t>
            </a:fld>
            <a:endParaRPr lang="en-GB" altLang="en-US" sz="120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r>
              <a:rPr lang="en-GB" altLang="en-US" smtClean="0"/>
              <a:t>The modern version used for pleasure reaching speeds of 80mph</a:t>
            </a:r>
          </a:p>
        </p:txBody>
      </p:sp>
    </p:spTree>
    <p:extLst>
      <p:ext uri="{BB962C8B-B14F-4D97-AF65-F5344CB8AC3E}">
        <p14:creationId xmlns:p14="http://schemas.microsoft.com/office/powerpoint/2010/main" val="33269245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BB2EF7B-A953-420E-B8F4-8585F84577AA}" type="slidenum">
              <a:rPr lang="en-GB" altLang="en-US" sz="1200"/>
              <a:pPr/>
              <a:t>39</a:t>
            </a:fld>
            <a:endParaRPr lang="en-GB" altLang="en-US" sz="120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r>
              <a:rPr lang="en-GB" altLang="en-US" smtClean="0"/>
              <a:t>Kite powered boats were also tried by both Pocock and Cody the latter making a kite powered channel crossing in 1903.</a:t>
            </a:r>
          </a:p>
        </p:txBody>
      </p:sp>
    </p:spTree>
    <p:extLst>
      <p:ext uri="{BB962C8B-B14F-4D97-AF65-F5344CB8AC3E}">
        <p14:creationId xmlns:p14="http://schemas.microsoft.com/office/powerpoint/2010/main" val="3069398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B09C33A-FA59-46C7-84BD-3A561BF3BA7A}" type="slidenum">
              <a:rPr lang="en-GB" altLang="en-US" sz="1200"/>
              <a:pPr/>
              <a:t>4</a:t>
            </a:fld>
            <a:endParaRPr lang="en-GB" altLang="en-US" sz="120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pPr eaLnBrk="1" hangingPunct="1"/>
            <a:r>
              <a:rPr lang="en-GB" altLang="en-US" smtClean="0"/>
              <a:t>Kites fly when thrust, lift drag and gravity are balanced. The flying line and bridle hold the kite at an angle to the wind so that the air flows faster across the top than the bottom producing the lift.</a:t>
            </a:r>
          </a:p>
        </p:txBody>
      </p:sp>
    </p:spTree>
    <p:extLst>
      <p:ext uri="{BB962C8B-B14F-4D97-AF65-F5344CB8AC3E}">
        <p14:creationId xmlns:p14="http://schemas.microsoft.com/office/powerpoint/2010/main" val="4279481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A2FE1BD-AEB6-4B37-B0B4-785B139B9563}" type="slidenum">
              <a:rPr lang="en-GB" altLang="en-US" sz="1200"/>
              <a:pPr/>
              <a:t>40</a:t>
            </a:fld>
            <a:endParaRPr lang="en-GB" altLang="en-US" sz="120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r>
              <a:rPr lang="en-GB" altLang="en-US" smtClean="0"/>
              <a:t>A 21</a:t>
            </a:r>
            <a:r>
              <a:rPr lang="en-GB" altLang="en-US" baseline="30000" smtClean="0"/>
              <a:t>st</a:t>
            </a:r>
            <a:r>
              <a:rPr lang="en-GB" altLang="en-US" smtClean="0"/>
              <a:t> century kite powered boat.</a:t>
            </a:r>
          </a:p>
        </p:txBody>
      </p:sp>
    </p:spTree>
    <p:extLst>
      <p:ext uri="{BB962C8B-B14F-4D97-AF65-F5344CB8AC3E}">
        <p14:creationId xmlns:p14="http://schemas.microsoft.com/office/powerpoint/2010/main" val="24366663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CBBDBB0-F7CE-4EC8-972D-1A5117E7EC96}" type="slidenum">
              <a:rPr lang="en-GB" altLang="en-US" sz="1200"/>
              <a:pPr/>
              <a:t>41</a:t>
            </a:fld>
            <a:endParaRPr lang="en-GB" altLang="en-US" sz="120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r>
              <a:rPr lang="en-GB" altLang="en-US" smtClean="0"/>
              <a:t>Kite power is now being used on much larger boats and in 2010 the Beluga Skysail was used to assist a freighter cross the Atlantic with a fuel saving of about 30%. This research is ongoing.</a:t>
            </a:r>
          </a:p>
          <a:p>
            <a:pPr eaLnBrk="1" hangingPunct="1"/>
            <a:endParaRPr lang="en-GB" altLang="en-US" smtClean="0"/>
          </a:p>
        </p:txBody>
      </p:sp>
    </p:spTree>
    <p:extLst>
      <p:ext uri="{BB962C8B-B14F-4D97-AF65-F5344CB8AC3E}">
        <p14:creationId xmlns:p14="http://schemas.microsoft.com/office/powerpoint/2010/main" val="3879090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36BA650-FC10-49E7-A189-BE7D078B42B8}" type="slidenum">
              <a:rPr lang="en-GB" altLang="en-US" sz="1200"/>
              <a:pPr/>
              <a:t>42</a:t>
            </a:fld>
            <a:endParaRPr lang="en-GB" altLang="en-US" sz="120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r>
              <a:rPr lang="en-GB" altLang="en-US" smtClean="0"/>
              <a:t>As we have seen earlier kites can be used for lifting atmospheric instruments. This is an old method of taking aerial photographs. The sails at the sides were used to carry the camera up the kite line to a preset height when it would take a picture and the sails fold down returning the camera to the where it could have a new plate fitted for another shot.</a:t>
            </a:r>
          </a:p>
          <a:p>
            <a:pPr eaLnBrk="1" hangingPunct="1"/>
            <a:endParaRPr lang="en-GB" altLang="en-US" smtClean="0"/>
          </a:p>
        </p:txBody>
      </p:sp>
    </p:spTree>
    <p:extLst>
      <p:ext uri="{BB962C8B-B14F-4D97-AF65-F5344CB8AC3E}">
        <p14:creationId xmlns:p14="http://schemas.microsoft.com/office/powerpoint/2010/main" val="9641872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3B14E01-B288-457E-9292-7967ABBFA9E4}" type="slidenum">
              <a:rPr lang="en-GB" altLang="en-US" sz="1200"/>
              <a:pPr/>
              <a:t>43</a:t>
            </a:fld>
            <a:endParaRPr lang="en-GB" altLang="en-US" sz="120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r>
              <a:rPr lang="en-GB" altLang="en-US" smtClean="0"/>
              <a:t>A modern equivalent system using a digital camera and radio control to change angles and release the shutter.</a:t>
            </a:r>
          </a:p>
        </p:txBody>
      </p:sp>
    </p:spTree>
    <p:extLst>
      <p:ext uri="{BB962C8B-B14F-4D97-AF65-F5344CB8AC3E}">
        <p14:creationId xmlns:p14="http://schemas.microsoft.com/office/powerpoint/2010/main" val="3752687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07FAE86-D6A6-46EF-9B3D-42750A567F7A}" type="slidenum">
              <a:rPr lang="en-GB" altLang="en-US" sz="1200"/>
              <a:pPr/>
              <a:t>44</a:t>
            </a:fld>
            <a:endParaRPr lang="en-GB" altLang="en-US" sz="120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r>
              <a:rPr lang="en-GB" altLang="en-US" smtClean="0"/>
              <a:t>One of the most exiting developments in kites at the moment is the possibility of generating electricity. A series of computer controlled kites are connected to a generator at ground level and flown in the high speed winds at altitudes above 300m.</a:t>
            </a:r>
          </a:p>
        </p:txBody>
      </p:sp>
    </p:spTree>
    <p:extLst>
      <p:ext uri="{BB962C8B-B14F-4D97-AF65-F5344CB8AC3E}">
        <p14:creationId xmlns:p14="http://schemas.microsoft.com/office/powerpoint/2010/main" val="30498235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fld id="{CC3D3F5C-F83A-4D65-A25A-176BFFDCF213}" type="slidenum">
              <a:rPr lang="en-GB" altLang="en-US" sz="1200">
                <a:solidFill>
                  <a:srgbClr val="000000"/>
                </a:solidFill>
              </a:rPr>
              <a:pPr/>
              <a:t>45</a:t>
            </a:fld>
            <a:endParaRPr lang="en-GB" altLang="en-US" sz="1200">
              <a:solidFill>
                <a:srgbClr val="000000"/>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8037306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98A2D74-3A5F-4030-BBD2-475038EA2FE5}" type="slidenum">
              <a:rPr lang="en-GB" altLang="en-US" sz="1200"/>
              <a:pPr/>
              <a:t>46</a:t>
            </a:fld>
            <a:endParaRPr lang="en-GB" altLang="en-US" sz="120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896602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AE072C8-6405-4DF1-8E55-1E22B0DF42DD}" type="slidenum">
              <a:rPr lang="en-GB" altLang="en-US" sz="1200"/>
              <a:pPr/>
              <a:t>47</a:t>
            </a:fld>
            <a:endParaRPr lang="en-GB" altLang="en-US" sz="120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48841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3B03506-DCBE-4FA6-8FA5-2768CD8520F5}" type="slidenum">
              <a:rPr lang="en-GB" altLang="en-US" sz="1200"/>
              <a:pPr/>
              <a:t>5</a:t>
            </a:fld>
            <a:endParaRPr lang="en-GB" altLang="en-US" sz="1200"/>
          </a:p>
        </p:txBody>
      </p:sp>
      <p:sp>
        <p:nvSpPr>
          <p:cNvPr id="12291" name="Rectangle 1026"/>
          <p:cNvSpPr>
            <a:spLocks noGrp="1" noRot="1" noChangeAspect="1" noChangeArrowheads="1" noTextEdit="1"/>
          </p:cNvSpPr>
          <p:nvPr>
            <p:ph type="sldImg"/>
          </p:nvPr>
        </p:nvSpPr>
        <p:spPr>
          <a:ln/>
        </p:spPr>
      </p:sp>
      <p:sp>
        <p:nvSpPr>
          <p:cNvPr id="12292" name="Rectangle 1027"/>
          <p:cNvSpPr>
            <a:spLocks noGrp="1" noChangeArrowheads="1"/>
          </p:cNvSpPr>
          <p:nvPr>
            <p:ph type="body" idx="1"/>
          </p:nvPr>
        </p:nvSpPr>
        <p:spPr>
          <a:noFill/>
        </p:spPr>
        <p:txBody>
          <a:bodyPr/>
          <a:lstStyle/>
          <a:p>
            <a:pPr eaLnBrk="1" hangingPunct="1"/>
            <a:r>
              <a:rPr lang="en-GB" altLang="en-US" smtClean="0"/>
              <a:t>The air must have some where to escape otherwise it spills over the front edge and makes the kite wobble. This can be done by using porous fabric or making it bend backwards to allow the air to slip smoothly over the side. Parachutes have a hole in the top to let the air through and this is used on kites such as sleds.</a:t>
            </a:r>
          </a:p>
        </p:txBody>
      </p:sp>
    </p:spTree>
    <p:extLst>
      <p:ext uri="{BB962C8B-B14F-4D97-AF65-F5344CB8AC3E}">
        <p14:creationId xmlns:p14="http://schemas.microsoft.com/office/powerpoint/2010/main" val="2302005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B3D4735-CACD-4168-B678-A771319E6A3D}" type="slidenum">
              <a:rPr lang="en-GB" altLang="en-US" sz="1200"/>
              <a:pPr/>
              <a:t>6</a:t>
            </a:fld>
            <a:endParaRPr lang="en-GB" altLang="en-US" sz="120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218880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DFA7D36-0844-4EF1-B280-DD7C8F89F839}" type="slidenum">
              <a:rPr lang="en-GB" altLang="en-US" sz="1200"/>
              <a:pPr/>
              <a:t>7</a:t>
            </a:fld>
            <a:endParaRPr lang="en-GB" altLang="en-US" sz="1200"/>
          </a:p>
        </p:txBody>
      </p:sp>
      <p:sp>
        <p:nvSpPr>
          <p:cNvPr id="16387" name="Rectangle 1026"/>
          <p:cNvSpPr>
            <a:spLocks noGrp="1" noRot="1" noChangeAspect="1" noChangeArrowheads="1" noTextEdit="1"/>
          </p:cNvSpPr>
          <p:nvPr>
            <p:ph type="sldImg"/>
          </p:nvPr>
        </p:nvSpPr>
        <p:spPr>
          <a:ln/>
        </p:spPr>
      </p:sp>
      <p:sp>
        <p:nvSpPr>
          <p:cNvPr id="16388" name="Rectangle 1027"/>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92015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A396404-FB64-4621-803D-3D4750BFB98C}" type="slidenum">
              <a:rPr lang="en-GB" altLang="en-US" sz="1200"/>
              <a:pPr/>
              <a:t>8</a:t>
            </a:fld>
            <a:endParaRPr lang="en-GB" altLang="en-US" sz="120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954557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C934C24-F096-48C0-BAB8-324226F361F7}" type="slidenum">
              <a:rPr lang="en-GB" altLang="en-US" sz="1200"/>
              <a:pPr/>
              <a:t>9</a:t>
            </a:fld>
            <a:endParaRPr lang="en-GB" altLang="en-US" sz="120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86683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pPr>
              <a:defRPr/>
            </a:pPr>
            <a:fld id="{BCAF6E43-BF3E-409A-BAC1-0BC18F6A08CC}" type="slidenum">
              <a:rPr lang="en-GB" altLang="en-US"/>
              <a:pPr>
                <a:defRPr/>
              </a:pPr>
              <a:t>‹#›</a:t>
            </a:fld>
            <a:endParaRPr lang="en-GB" altLang="en-US"/>
          </a:p>
        </p:txBody>
      </p:sp>
    </p:spTree>
    <p:extLst>
      <p:ext uri="{BB962C8B-B14F-4D97-AF65-F5344CB8AC3E}">
        <p14:creationId xmlns:p14="http://schemas.microsoft.com/office/powerpoint/2010/main" val="279621653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pPr>
              <a:defRPr/>
            </a:pPr>
            <a:fld id="{ED1E4BA1-B832-44C4-9AB2-BD13F8AB73DC}" type="slidenum">
              <a:rPr lang="en-GB" altLang="en-US"/>
              <a:pPr>
                <a:defRPr/>
              </a:pPr>
              <a:t>‹#›</a:t>
            </a:fld>
            <a:endParaRPr lang="en-GB" altLang="en-US"/>
          </a:p>
        </p:txBody>
      </p:sp>
    </p:spTree>
    <p:extLst>
      <p:ext uri="{BB962C8B-B14F-4D97-AF65-F5344CB8AC3E}">
        <p14:creationId xmlns:p14="http://schemas.microsoft.com/office/powerpoint/2010/main" val="426665089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pPr>
              <a:defRPr/>
            </a:pPr>
            <a:fld id="{9516974A-BBE6-4F7E-A9D1-40A9E3D7A582}" type="slidenum">
              <a:rPr lang="en-GB" altLang="en-US"/>
              <a:pPr>
                <a:defRPr/>
              </a:pPr>
              <a:t>‹#›</a:t>
            </a:fld>
            <a:endParaRPr lang="en-GB" altLang="en-US"/>
          </a:p>
        </p:txBody>
      </p:sp>
    </p:spTree>
    <p:extLst>
      <p:ext uri="{BB962C8B-B14F-4D97-AF65-F5344CB8AC3E}">
        <p14:creationId xmlns:p14="http://schemas.microsoft.com/office/powerpoint/2010/main" val="234386457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Online Image Placeholder 2"/>
          <p:cNvSpPr>
            <a:spLocks noGrp="1"/>
          </p:cNvSpPr>
          <p:nvPr>
            <p:ph type="clipArt" sz="half" idx="1"/>
          </p:nvPr>
        </p:nvSpPr>
        <p:spPr>
          <a:xfrm>
            <a:off x="685800" y="1981200"/>
            <a:ext cx="3810000" cy="4114800"/>
          </a:xfrm>
        </p:spPr>
        <p:txBody>
          <a:bodyPr/>
          <a:lstStyle/>
          <a:p>
            <a:pPr lvl="0"/>
            <a:endParaRPr lang="en-GB"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p:cNvSpPr>
            <a:spLocks noGrp="1" noChangeArrowheads="1"/>
          </p:cNvSpPr>
          <p:nvPr>
            <p:ph type="sldNum" sz="quarter" idx="12"/>
          </p:nvPr>
        </p:nvSpPr>
        <p:spPr>
          <a:ln/>
        </p:spPr>
        <p:txBody>
          <a:bodyPr/>
          <a:lstStyle>
            <a:lvl1pPr>
              <a:defRPr/>
            </a:lvl1pPr>
          </a:lstStyle>
          <a:p>
            <a:pPr>
              <a:defRPr/>
            </a:pPr>
            <a:fld id="{DFCD8323-D974-47E0-AF3C-F1A3F2F89845}" type="slidenum">
              <a:rPr lang="en-GB" altLang="en-US"/>
              <a:pPr>
                <a:defRPr/>
              </a:pPr>
              <a:t>‹#›</a:t>
            </a:fld>
            <a:endParaRPr lang="en-GB" altLang="en-US"/>
          </a:p>
        </p:txBody>
      </p:sp>
    </p:spTree>
    <p:extLst>
      <p:ext uri="{BB962C8B-B14F-4D97-AF65-F5344CB8AC3E}">
        <p14:creationId xmlns:p14="http://schemas.microsoft.com/office/powerpoint/2010/main" val="401588008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1E8E2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solidFill>
                <a:srgbClr val="1E8E2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50519B-F113-4AE6-B0EA-63EE15A38EF0}" type="slidenum">
              <a:rPr lang="en-GB" altLang="en-US">
                <a:solidFill>
                  <a:srgbClr val="1E8E2E"/>
                </a:solidFill>
              </a:rPr>
              <a:pPr>
                <a:defRPr/>
              </a:pPr>
              <a:t>‹#›</a:t>
            </a:fld>
            <a:endParaRPr lang="en-GB" altLang="en-US">
              <a:solidFill>
                <a:srgbClr val="1E8E2E"/>
              </a:solidFill>
            </a:endParaRPr>
          </a:p>
        </p:txBody>
      </p:sp>
    </p:spTree>
    <p:extLst>
      <p:ext uri="{BB962C8B-B14F-4D97-AF65-F5344CB8AC3E}">
        <p14:creationId xmlns:p14="http://schemas.microsoft.com/office/powerpoint/2010/main" val="3668674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1E8E2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solidFill>
                <a:srgbClr val="1E8E2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AD55C5-7E4B-4FF9-BF8E-E7E9AB0BFCA7}" type="slidenum">
              <a:rPr lang="en-GB" altLang="en-US">
                <a:solidFill>
                  <a:srgbClr val="1E8E2E"/>
                </a:solidFill>
              </a:rPr>
              <a:pPr>
                <a:defRPr/>
              </a:pPr>
              <a:t>‹#›</a:t>
            </a:fld>
            <a:endParaRPr lang="en-GB" altLang="en-US">
              <a:solidFill>
                <a:srgbClr val="1E8E2E"/>
              </a:solidFill>
            </a:endParaRPr>
          </a:p>
        </p:txBody>
      </p:sp>
    </p:spTree>
    <p:extLst>
      <p:ext uri="{BB962C8B-B14F-4D97-AF65-F5344CB8AC3E}">
        <p14:creationId xmlns:p14="http://schemas.microsoft.com/office/powerpoint/2010/main" val="927848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4589465"/>
            <a:ext cx="7886700" cy="1500187"/>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1E8E2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solidFill>
                <a:srgbClr val="1E8E2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09D01E-EA5A-4BA9-A082-C8BCC5A95FEA}" type="slidenum">
              <a:rPr lang="en-GB" altLang="en-US">
                <a:solidFill>
                  <a:srgbClr val="1E8E2E"/>
                </a:solidFill>
              </a:rPr>
              <a:pPr>
                <a:defRPr/>
              </a:pPr>
              <a:t>‹#›</a:t>
            </a:fld>
            <a:endParaRPr lang="en-GB" altLang="en-US">
              <a:solidFill>
                <a:srgbClr val="1E8E2E"/>
              </a:solidFill>
            </a:endParaRPr>
          </a:p>
        </p:txBody>
      </p:sp>
    </p:spTree>
    <p:extLst>
      <p:ext uri="{BB962C8B-B14F-4D97-AF65-F5344CB8AC3E}">
        <p14:creationId xmlns:p14="http://schemas.microsoft.com/office/powerpoint/2010/main" val="264141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solidFill>
                <a:srgbClr val="1E8E2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solidFill>
                <a:srgbClr val="1E8E2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14901A-859D-4A96-8AA7-82132AD3EA75}" type="slidenum">
              <a:rPr lang="en-GB" altLang="en-US">
                <a:solidFill>
                  <a:srgbClr val="1E8E2E"/>
                </a:solidFill>
              </a:rPr>
              <a:pPr>
                <a:defRPr/>
              </a:pPr>
              <a:t>‹#›</a:t>
            </a:fld>
            <a:endParaRPr lang="en-GB" altLang="en-US">
              <a:solidFill>
                <a:srgbClr val="1E8E2E"/>
              </a:solidFill>
            </a:endParaRPr>
          </a:p>
        </p:txBody>
      </p:sp>
    </p:spTree>
    <p:extLst>
      <p:ext uri="{BB962C8B-B14F-4D97-AF65-F5344CB8AC3E}">
        <p14:creationId xmlns:p14="http://schemas.microsoft.com/office/powerpoint/2010/main" val="36123381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7"/>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30239" y="1681163"/>
            <a:ext cx="386873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30239"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ltLang="en-US">
              <a:solidFill>
                <a:srgbClr val="1E8E2E"/>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ltLang="en-US">
              <a:solidFill>
                <a:srgbClr val="1E8E2E"/>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409C724-4D97-4A97-BB35-EA37C71E89CA}" type="slidenum">
              <a:rPr lang="en-GB" altLang="en-US">
                <a:solidFill>
                  <a:srgbClr val="1E8E2E"/>
                </a:solidFill>
              </a:rPr>
              <a:pPr>
                <a:defRPr/>
              </a:pPr>
              <a:t>‹#›</a:t>
            </a:fld>
            <a:endParaRPr lang="en-GB" altLang="en-US">
              <a:solidFill>
                <a:srgbClr val="1E8E2E"/>
              </a:solidFill>
            </a:endParaRPr>
          </a:p>
        </p:txBody>
      </p:sp>
    </p:spTree>
    <p:extLst>
      <p:ext uri="{BB962C8B-B14F-4D97-AF65-F5344CB8AC3E}">
        <p14:creationId xmlns:p14="http://schemas.microsoft.com/office/powerpoint/2010/main" val="2241811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en-US">
              <a:solidFill>
                <a:srgbClr val="1E8E2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en-US">
              <a:solidFill>
                <a:srgbClr val="1E8E2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7468F05-8DE6-4595-B51E-82F6594627DC}" type="slidenum">
              <a:rPr lang="en-GB" altLang="en-US">
                <a:solidFill>
                  <a:srgbClr val="1E8E2E"/>
                </a:solidFill>
              </a:rPr>
              <a:pPr>
                <a:defRPr/>
              </a:pPr>
              <a:t>‹#›</a:t>
            </a:fld>
            <a:endParaRPr lang="en-GB" altLang="en-US">
              <a:solidFill>
                <a:srgbClr val="1E8E2E"/>
              </a:solidFill>
            </a:endParaRPr>
          </a:p>
        </p:txBody>
      </p:sp>
    </p:spTree>
    <p:extLst>
      <p:ext uri="{BB962C8B-B14F-4D97-AF65-F5344CB8AC3E}">
        <p14:creationId xmlns:p14="http://schemas.microsoft.com/office/powerpoint/2010/main" val="2621899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tLang="en-US">
              <a:solidFill>
                <a:srgbClr val="1E8E2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ltLang="en-US">
              <a:solidFill>
                <a:srgbClr val="1E8E2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E181FFC-407D-48EE-B616-101A08997827}" type="slidenum">
              <a:rPr lang="en-GB" altLang="en-US">
                <a:solidFill>
                  <a:srgbClr val="1E8E2E"/>
                </a:solidFill>
              </a:rPr>
              <a:pPr>
                <a:defRPr/>
              </a:pPr>
              <a:t>‹#›</a:t>
            </a:fld>
            <a:endParaRPr lang="en-GB" altLang="en-US">
              <a:solidFill>
                <a:srgbClr val="1E8E2E"/>
              </a:solidFill>
            </a:endParaRPr>
          </a:p>
        </p:txBody>
      </p:sp>
    </p:spTree>
    <p:extLst>
      <p:ext uri="{BB962C8B-B14F-4D97-AF65-F5344CB8AC3E}">
        <p14:creationId xmlns:p14="http://schemas.microsoft.com/office/powerpoint/2010/main" val="2659164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pPr>
              <a:defRPr/>
            </a:pPr>
            <a:fld id="{8C81227E-3E36-4791-A9E0-28F84C5409AC}" type="slidenum">
              <a:rPr lang="en-GB" altLang="en-US"/>
              <a:pPr>
                <a:defRPr/>
              </a:pPr>
              <a:t>‹#›</a:t>
            </a:fld>
            <a:endParaRPr lang="en-GB" altLang="en-US"/>
          </a:p>
        </p:txBody>
      </p:sp>
    </p:spTree>
    <p:extLst>
      <p:ext uri="{BB962C8B-B14F-4D97-AF65-F5344CB8AC3E}">
        <p14:creationId xmlns:p14="http://schemas.microsoft.com/office/powerpoint/2010/main" val="230650616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788"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solidFill>
                <a:srgbClr val="1E8E2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solidFill>
                <a:srgbClr val="1E8E2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926BAE-54D9-4912-BAEA-B19F08E6ADA4}" type="slidenum">
              <a:rPr lang="en-GB" altLang="en-US">
                <a:solidFill>
                  <a:srgbClr val="1E8E2E"/>
                </a:solidFill>
              </a:rPr>
              <a:pPr>
                <a:defRPr/>
              </a:pPr>
              <a:t>‹#›</a:t>
            </a:fld>
            <a:endParaRPr lang="en-GB" altLang="en-US">
              <a:solidFill>
                <a:srgbClr val="1E8E2E"/>
              </a:solidFill>
            </a:endParaRPr>
          </a:p>
        </p:txBody>
      </p:sp>
    </p:spTree>
    <p:extLst>
      <p:ext uri="{BB962C8B-B14F-4D97-AF65-F5344CB8AC3E}">
        <p14:creationId xmlns:p14="http://schemas.microsoft.com/office/powerpoint/2010/main" val="17479181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788" y="987427"/>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smtClean="0"/>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solidFill>
                <a:srgbClr val="1E8E2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solidFill>
                <a:srgbClr val="1E8E2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37562E-DA69-48EC-A564-C6FF7C50054B}" type="slidenum">
              <a:rPr lang="en-GB" altLang="en-US">
                <a:solidFill>
                  <a:srgbClr val="1E8E2E"/>
                </a:solidFill>
              </a:rPr>
              <a:pPr>
                <a:defRPr/>
              </a:pPr>
              <a:t>‹#›</a:t>
            </a:fld>
            <a:endParaRPr lang="en-GB" altLang="en-US">
              <a:solidFill>
                <a:srgbClr val="1E8E2E"/>
              </a:solidFill>
            </a:endParaRPr>
          </a:p>
        </p:txBody>
      </p:sp>
    </p:spTree>
    <p:extLst>
      <p:ext uri="{BB962C8B-B14F-4D97-AF65-F5344CB8AC3E}">
        <p14:creationId xmlns:p14="http://schemas.microsoft.com/office/powerpoint/2010/main" val="2177993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1E8E2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solidFill>
                <a:srgbClr val="1E8E2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F4F8DF-E614-43B1-A8FA-43BDE0D6DD6C}" type="slidenum">
              <a:rPr lang="en-GB" altLang="en-US">
                <a:solidFill>
                  <a:srgbClr val="1E8E2E"/>
                </a:solidFill>
              </a:rPr>
              <a:pPr>
                <a:defRPr/>
              </a:pPr>
              <a:t>‹#›</a:t>
            </a:fld>
            <a:endParaRPr lang="en-GB" altLang="en-US">
              <a:solidFill>
                <a:srgbClr val="1E8E2E"/>
              </a:solidFill>
            </a:endParaRPr>
          </a:p>
        </p:txBody>
      </p:sp>
    </p:spTree>
    <p:extLst>
      <p:ext uri="{BB962C8B-B14F-4D97-AF65-F5344CB8AC3E}">
        <p14:creationId xmlns:p14="http://schemas.microsoft.com/office/powerpoint/2010/main" val="31030193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1E8E2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solidFill>
                <a:srgbClr val="1E8E2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9C9C17-33BF-43B8-8B70-ACAB4CCEAD68}" type="slidenum">
              <a:rPr lang="en-GB" altLang="en-US">
                <a:solidFill>
                  <a:srgbClr val="1E8E2E"/>
                </a:solidFill>
              </a:rPr>
              <a:pPr>
                <a:defRPr/>
              </a:pPr>
              <a:t>‹#›</a:t>
            </a:fld>
            <a:endParaRPr lang="en-GB" altLang="en-US">
              <a:solidFill>
                <a:srgbClr val="1E8E2E"/>
              </a:solidFill>
            </a:endParaRPr>
          </a:p>
        </p:txBody>
      </p:sp>
    </p:spTree>
    <p:extLst>
      <p:ext uri="{BB962C8B-B14F-4D97-AF65-F5344CB8AC3E}">
        <p14:creationId xmlns:p14="http://schemas.microsoft.com/office/powerpoint/2010/main" val="34311925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Online Image Placeholder 3"/>
          <p:cNvSpPr>
            <a:spLocks noGrp="1"/>
          </p:cNvSpPr>
          <p:nvPr>
            <p:ph type="clipArt" sz="half" idx="2"/>
          </p:nvPr>
        </p:nvSpPr>
        <p:spPr>
          <a:xfrm>
            <a:off x="4648200" y="1981200"/>
            <a:ext cx="3810000" cy="4114800"/>
          </a:xfrm>
        </p:spPr>
        <p:txBody>
          <a:bodyPr/>
          <a:lstStyle/>
          <a:p>
            <a:pPr lvl="0"/>
            <a:endParaRPr lang="en-GB"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solidFill>
                <a:srgbClr val="1E8E2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solidFill>
                <a:srgbClr val="1E8E2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18265F-2001-4785-92EB-BA750D56C3A8}" type="slidenum">
              <a:rPr lang="en-GB" altLang="en-US">
                <a:solidFill>
                  <a:srgbClr val="1E8E2E"/>
                </a:solidFill>
              </a:rPr>
              <a:pPr>
                <a:defRPr/>
              </a:pPr>
              <a:t>‹#›</a:t>
            </a:fld>
            <a:endParaRPr lang="en-GB" altLang="en-US">
              <a:solidFill>
                <a:srgbClr val="1E8E2E"/>
              </a:solidFill>
            </a:endParaRPr>
          </a:p>
        </p:txBody>
      </p:sp>
    </p:spTree>
    <p:extLst>
      <p:ext uri="{BB962C8B-B14F-4D97-AF65-F5344CB8AC3E}">
        <p14:creationId xmlns:p14="http://schemas.microsoft.com/office/powerpoint/2010/main" val="35190597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en-US">
              <a:solidFill>
                <a:srgbClr val="1E8E2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en-US">
              <a:solidFill>
                <a:srgbClr val="1E8E2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0E67288-B3C5-4DF0-9103-ED0D2543DE5F}" type="slidenum">
              <a:rPr lang="en-GB" altLang="en-US">
                <a:solidFill>
                  <a:srgbClr val="1E8E2E"/>
                </a:solidFill>
              </a:rPr>
              <a:pPr>
                <a:defRPr/>
              </a:pPr>
              <a:t>‹#›</a:t>
            </a:fld>
            <a:endParaRPr lang="en-GB" altLang="en-US">
              <a:solidFill>
                <a:srgbClr val="1E8E2E"/>
              </a:solidFill>
            </a:endParaRPr>
          </a:p>
        </p:txBody>
      </p:sp>
    </p:spTree>
    <p:extLst>
      <p:ext uri="{BB962C8B-B14F-4D97-AF65-F5344CB8AC3E}">
        <p14:creationId xmlns:p14="http://schemas.microsoft.com/office/powerpoint/2010/main" val="694826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pPr>
              <a:defRPr/>
            </a:pPr>
            <a:fld id="{94CB35BC-9C96-475A-80AE-8B80C7344BFE}" type="slidenum">
              <a:rPr lang="en-GB" altLang="en-US"/>
              <a:pPr>
                <a:defRPr/>
              </a:pPr>
              <a:t>‹#›</a:t>
            </a:fld>
            <a:endParaRPr lang="en-GB" altLang="en-US"/>
          </a:p>
        </p:txBody>
      </p:sp>
    </p:spTree>
    <p:extLst>
      <p:ext uri="{BB962C8B-B14F-4D97-AF65-F5344CB8AC3E}">
        <p14:creationId xmlns:p14="http://schemas.microsoft.com/office/powerpoint/2010/main" val="242512978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p:cNvSpPr>
            <a:spLocks noGrp="1" noChangeArrowheads="1"/>
          </p:cNvSpPr>
          <p:nvPr>
            <p:ph type="sldNum" sz="quarter" idx="12"/>
          </p:nvPr>
        </p:nvSpPr>
        <p:spPr>
          <a:ln/>
        </p:spPr>
        <p:txBody>
          <a:bodyPr/>
          <a:lstStyle>
            <a:lvl1pPr>
              <a:defRPr/>
            </a:lvl1pPr>
          </a:lstStyle>
          <a:p>
            <a:pPr>
              <a:defRPr/>
            </a:pPr>
            <a:fld id="{2CDFC3D4-54A4-4ED6-A810-7BF630F8AA0A}" type="slidenum">
              <a:rPr lang="en-GB" altLang="en-US"/>
              <a:pPr>
                <a:defRPr/>
              </a:pPr>
              <a:t>‹#›</a:t>
            </a:fld>
            <a:endParaRPr lang="en-GB" altLang="en-US"/>
          </a:p>
        </p:txBody>
      </p:sp>
    </p:spTree>
    <p:extLst>
      <p:ext uri="{BB962C8B-B14F-4D97-AF65-F5344CB8AC3E}">
        <p14:creationId xmlns:p14="http://schemas.microsoft.com/office/powerpoint/2010/main" val="11196074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9" name="Rectangle 6"/>
          <p:cNvSpPr>
            <a:spLocks noGrp="1" noChangeArrowheads="1"/>
          </p:cNvSpPr>
          <p:nvPr>
            <p:ph type="sldNum" sz="quarter" idx="12"/>
          </p:nvPr>
        </p:nvSpPr>
        <p:spPr>
          <a:ln/>
        </p:spPr>
        <p:txBody>
          <a:bodyPr/>
          <a:lstStyle>
            <a:lvl1pPr>
              <a:defRPr/>
            </a:lvl1pPr>
          </a:lstStyle>
          <a:p>
            <a:pPr>
              <a:defRPr/>
            </a:pPr>
            <a:fld id="{8BD251AC-61F7-4405-B6AF-BEA0C0C49FBB}" type="slidenum">
              <a:rPr lang="en-GB" altLang="en-US"/>
              <a:pPr>
                <a:defRPr/>
              </a:pPr>
              <a:t>‹#›</a:t>
            </a:fld>
            <a:endParaRPr lang="en-GB" altLang="en-US"/>
          </a:p>
        </p:txBody>
      </p:sp>
    </p:spTree>
    <p:extLst>
      <p:ext uri="{BB962C8B-B14F-4D97-AF65-F5344CB8AC3E}">
        <p14:creationId xmlns:p14="http://schemas.microsoft.com/office/powerpoint/2010/main" val="268270978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5" name="Rectangle 6"/>
          <p:cNvSpPr>
            <a:spLocks noGrp="1" noChangeArrowheads="1"/>
          </p:cNvSpPr>
          <p:nvPr>
            <p:ph type="sldNum" sz="quarter" idx="12"/>
          </p:nvPr>
        </p:nvSpPr>
        <p:spPr>
          <a:ln/>
        </p:spPr>
        <p:txBody>
          <a:bodyPr/>
          <a:lstStyle>
            <a:lvl1pPr>
              <a:defRPr/>
            </a:lvl1pPr>
          </a:lstStyle>
          <a:p>
            <a:pPr>
              <a:defRPr/>
            </a:pPr>
            <a:fld id="{6059EC85-2EB5-4A18-B4DF-31B67DEE248C}" type="slidenum">
              <a:rPr lang="en-GB" altLang="en-US"/>
              <a:pPr>
                <a:defRPr/>
              </a:pPr>
              <a:t>‹#›</a:t>
            </a:fld>
            <a:endParaRPr lang="en-GB" altLang="en-US"/>
          </a:p>
        </p:txBody>
      </p:sp>
    </p:spTree>
    <p:extLst>
      <p:ext uri="{BB962C8B-B14F-4D97-AF65-F5344CB8AC3E}">
        <p14:creationId xmlns:p14="http://schemas.microsoft.com/office/powerpoint/2010/main" val="39609326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4" name="Rectangle 6"/>
          <p:cNvSpPr>
            <a:spLocks noGrp="1" noChangeArrowheads="1"/>
          </p:cNvSpPr>
          <p:nvPr>
            <p:ph type="sldNum" sz="quarter" idx="12"/>
          </p:nvPr>
        </p:nvSpPr>
        <p:spPr>
          <a:ln/>
        </p:spPr>
        <p:txBody>
          <a:bodyPr/>
          <a:lstStyle>
            <a:lvl1pPr>
              <a:defRPr/>
            </a:lvl1pPr>
          </a:lstStyle>
          <a:p>
            <a:pPr>
              <a:defRPr/>
            </a:pPr>
            <a:fld id="{5C4696AF-05D0-4047-AF23-C7311462D4AD}" type="slidenum">
              <a:rPr lang="en-GB" altLang="en-US"/>
              <a:pPr>
                <a:defRPr/>
              </a:pPr>
              <a:t>‹#›</a:t>
            </a:fld>
            <a:endParaRPr lang="en-GB" altLang="en-US"/>
          </a:p>
        </p:txBody>
      </p:sp>
    </p:spTree>
    <p:extLst>
      <p:ext uri="{BB962C8B-B14F-4D97-AF65-F5344CB8AC3E}">
        <p14:creationId xmlns:p14="http://schemas.microsoft.com/office/powerpoint/2010/main" val="63913997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p:cNvSpPr>
            <a:spLocks noGrp="1" noChangeArrowheads="1"/>
          </p:cNvSpPr>
          <p:nvPr>
            <p:ph type="sldNum" sz="quarter" idx="12"/>
          </p:nvPr>
        </p:nvSpPr>
        <p:spPr>
          <a:ln/>
        </p:spPr>
        <p:txBody>
          <a:bodyPr/>
          <a:lstStyle>
            <a:lvl1pPr>
              <a:defRPr/>
            </a:lvl1pPr>
          </a:lstStyle>
          <a:p>
            <a:pPr>
              <a:defRPr/>
            </a:pPr>
            <a:fld id="{AB21F982-EAD0-418D-A313-902391F115FB}" type="slidenum">
              <a:rPr lang="en-GB" altLang="en-US"/>
              <a:pPr>
                <a:defRPr/>
              </a:pPr>
              <a:t>‹#›</a:t>
            </a:fld>
            <a:endParaRPr lang="en-GB" altLang="en-US"/>
          </a:p>
        </p:txBody>
      </p:sp>
    </p:spTree>
    <p:extLst>
      <p:ext uri="{BB962C8B-B14F-4D97-AF65-F5344CB8AC3E}">
        <p14:creationId xmlns:p14="http://schemas.microsoft.com/office/powerpoint/2010/main" val="143397974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p:cNvSpPr>
            <a:spLocks noGrp="1" noChangeArrowheads="1"/>
          </p:cNvSpPr>
          <p:nvPr>
            <p:ph type="sldNum" sz="quarter" idx="12"/>
          </p:nvPr>
        </p:nvSpPr>
        <p:spPr>
          <a:ln/>
        </p:spPr>
        <p:txBody>
          <a:bodyPr/>
          <a:lstStyle>
            <a:lvl1pPr>
              <a:defRPr/>
            </a:lvl1pPr>
          </a:lstStyle>
          <a:p>
            <a:pPr>
              <a:defRPr/>
            </a:pPr>
            <a:fld id="{2304D641-AD0E-464D-96A6-CB16EDFCA485}" type="slidenum">
              <a:rPr lang="en-GB" altLang="en-US"/>
              <a:pPr>
                <a:defRPr/>
              </a:pPr>
              <a:t>‹#›</a:t>
            </a:fld>
            <a:endParaRPr lang="en-GB" altLang="en-US"/>
          </a:p>
        </p:txBody>
      </p:sp>
    </p:spTree>
    <p:extLst>
      <p:ext uri="{BB962C8B-B14F-4D97-AF65-F5344CB8AC3E}">
        <p14:creationId xmlns:p14="http://schemas.microsoft.com/office/powerpoint/2010/main" val="350389626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a:defRPr/>
            </a:pPr>
            <a:endParaRPr lang="en-GB"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GB"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8319CF42-43F7-47BB-B690-E9D6789C298E}"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B3E086"/>
            </a:gs>
          </a:gsLst>
          <a:path path="rect">
            <a:fillToRect r="100000" b="10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smtClean="0"/>
            </a:lvl1pPr>
          </a:lstStyle>
          <a:p>
            <a:pPr>
              <a:defRPr/>
            </a:pPr>
            <a:endParaRPr lang="en-GB" altLang="en-US">
              <a:solidFill>
                <a:srgbClr val="1E8E2E"/>
              </a:solidFill>
              <a:latin typeface="Comic Sans M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smtClean="0"/>
            </a:lvl1pPr>
          </a:lstStyle>
          <a:p>
            <a:pPr>
              <a:defRPr/>
            </a:pPr>
            <a:endParaRPr lang="en-GB" altLang="en-US">
              <a:solidFill>
                <a:srgbClr val="1E8E2E"/>
              </a:solidFill>
              <a:latin typeface="Comic Sans M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a:defRPr/>
            </a:pPr>
            <a:fld id="{53600EA1-5EB0-4D2E-A3D2-DFFDD34E6E48}" type="slidenum">
              <a:rPr lang="en-GB" altLang="en-US">
                <a:solidFill>
                  <a:srgbClr val="1E8E2E"/>
                </a:solidFill>
                <a:latin typeface="Comic Sans MS"/>
              </a:rPr>
              <a:pPr>
                <a:defRPr/>
              </a:pPr>
              <a:t>‹#›</a:t>
            </a:fld>
            <a:endParaRPr lang="en-GB" altLang="en-US">
              <a:solidFill>
                <a:srgbClr val="1E8E2E"/>
              </a:solidFill>
              <a:latin typeface="Comic Sans MS"/>
            </a:endParaRPr>
          </a:p>
        </p:txBody>
      </p:sp>
    </p:spTree>
    <p:extLst>
      <p:ext uri="{BB962C8B-B14F-4D97-AF65-F5344CB8AC3E}">
        <p14:creationId xmlns:p14="http://schemas.microsoft.com/office/powerpoint/2010/main" val="49475855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Comic Sans MS" panose="030F0702030302020204" pitchFamily="66" charset="0"/>
        </a:defRPr>
      </a:lvl2pPr>
      <a:lvl3pPr algn="ctr" rtl="0" eaLnBrk="0" fontAlgn="base" hangingPunct="0">
        <a:spcBef>
          <a:spcPct val="0"/>
        </a:spcBef>
        <a:spcAft>
          <a:spcPct val="0"/>
        </a:spcAft>
        <a:defRPr sz="3300">
          <a:solidFill>
            <a:schemeClr val="tx2"/>
          </a:solidFill>
          <a:latin typeface="Comic Sans MS" panose="030F0702030302020204" pitchFamily="66" charset="0"/>
        </a:defRPr>
      </a:lvl3pPr>
      <a:lvl4pPr algn="ctr" rtl="0" eaLnBrk="0" fontAlgn="base" hangingPunct="0">
        <a:spcBef>
          <a:spcPct val="0"/>
        </a:spcBef>
        <a:spcAft>
          <a:spcPct val="0"/>
        </a:spcAft>
        <a:defRPr sz="3300">
          <a:solidFill>
            <a:schemeClr val="tx2"/>
          </a:solidFill>
          <a:latin typeface="Comic Sans MS" panose="030F0702030302020204" pitchFamily="66" charset="0"/>
        </a:defRPr>
      </a:lvl4pPr>
      <a:lvl5pPr algn="ctr" rtl="0" eaLnBrk="0" fontAlgn="base" hangingPunct="0">
        <a:spcBef>
          <a:spcPct val="0"/>
        </a:spcBef>
        <a:spcAft>
          <a:spcPct val="0"/>
        </a:spcAft>
        <a:defRPr sz="3300">
          <a:solidFill>
            <a:schemeClr val="tx2"/>
          </a:solidFill>
          <a:latin typeface="Comic Sans MS" panose="030F0702030302020204" pitchFamily="66" charset="0"/>
        </a:defRPr>
      </a:lvl5pPr>
      <a:lvl6pPr marL="342900" algn="ctr" rtl="0" fontAlgn="base">
        <a:spcBef>
          <a:spcPct val="0"/>
        </a:spcBef>
        <a:spcAft>
          <a:spcPct val="0"/>
        </a:spcAft>
        <a:defRPr sz="3300">
          <a:solidFill>
            <a:schemeClr val="tx2"/>
          </a:solidFill>
          <a:latin typeface="Comic Sans MS" panose="030F0702030302020204" pitchFamily="66" charset="0"/>
        </a:defRPr>
      </a:lvl6pPr>
      <a:lvl7pPr marL="685800" algn="ctr" rtl="0" fontAlgn="base">
        <a:spcBef>
          <a:spcPct val="0"/>
        </a:spcBef>
        <a:spcAft>
          <a:spcPct val="0"/>
        </a:spcAft>
        <a:defRPr sz="3300">
          <a:solidFill>
            <a:schemeClr val="tx2"/>
          </a:solidFill>
          <a:latin typeface="Comic Sans MS" panose="030F0702030302020204" pitchFamily="66" charset="0"/>
        </a:defRPr>
      </a:lvl7pPr>
      <a:lvl8pPr marL="1028700" algn="ctr" rtl="0" fontAlgn="base">
        <a:spcBef>
          <a:spcPct val="0"/>
        </a:spcBef>
        <a:spcAft>
          <a:spcPct val="0"/>
        </a:spcAft>
        <a:defRPr sz="3300">
          <a:solidFill>
            <a:schemeClr val="tx2"/>
          </a:solidFill>
          <a:latin typeface="Comic Sans MS" panose="030F0702030302020204" pitchFamily="66" charset="0"/>
        </a:defRPr>
      </a:lvl8pPr>
      <a:lvl9pPr marL="1371600" algn="ctr" rtl="0" fontAlgn="base">
        <a:spcBef>
          <a:spcPct val="0"/>
        </a:spcBef>
        <a:spcAft>
          <a:spcPct val="0"/>
        </a:spcAft>
        <a:defRPr sz="3300">
          <a:solidFill>
            <a:schemeClr val="tx2"/>
          </a:solidFill>
          <a:latin typeface="Comic Sans MS" panose="030F0702030302020204" pitchFamily="66"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2.jpe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20.jpe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3.wmf"/><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21.jpe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24.jpeg"/><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26.jpeg"/><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29.jpeg"/><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30.jpe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31.jpeg"/><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2.jpe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35.jpeg"/><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36.jpeg"/><Relationship Id="rId4" Type="http://schemas.openxmlformats.org/officeDocument/2006/relationships/image" Target="../media/image2.jpe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38.jpeg"/><Relationship Id="rId4" Type="http://schemas.openxmlformats.org/officeDocument/2006/relationships/image" Target="../media/image2.jpe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39.jpeg"/><Relationship Id="rId4" Type="http://schemas.openxmlformats.org/officeDocument/2006/relationships/image" Target="../media/image2.jpe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40.jpe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41.jpeg"/><Relationship Id="rId4" Type="http://schemas.openxmlformats.org/officeDocument/2006/relationships/image" Target="../media/image2.jpe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42.jpeg"/><Relationship Id="rId4" Type="http://schemas.openxmlformats.org/officeDocument/2006/relationships/image" Target="../media/image2.jpe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43.jpeg"/><Relationship Id="rId4" Type="http://schemas.openxmlformats.org/officeDocument/2006/relationships/image" Target="../media/image2.jpe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2.jpeg"/></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2.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E000"/>
            </a:gs>
            <a:gs pos="100000">
              <a:srgbClr val="4B9500"/>
            </a:gs>
          </a:gsLst>
          <a:lin ang="2700000" scaled="1"/>
        </a:gradFill>
        <a:effectLst/>
      </p:bgPr>
    </p:bg>
    <p:spTree>
      <p:nvGrpSpPr>
        <p:cNvPr id="1" name=""/>
        <p:cNvGrpSpPr/>
        <p:nvPr/>
      </p:nvGrpSpPr>
      <p:grpSpPr>
        <a:xfrm>
          <a:off x="0" y="0"/>
          <a:ext cx="0" cy="0"/>
          <a:chOff x="0" y="0"/>
          <a:chExt cx="0" cy="0"/>
        </a:xfrm>
      </p:grpSpPr>
      <p:pic>
        <p:nvPicPr>
          <p:cNvPr id="3074" name="Picture 5" descr="C:\My Documents\Cowpat\logo.jpg"/>
          <p:cNvPicPr>
            <a:picLocks noChangeAspect="1" noChangeArrowheads="1"/>
          </p:cNvPicPr>
          <p:nvPr/>
        </p:nvPicPr>
        <p:blipFill>
          <a:blip r:embed="rId3">
            <a:clrChange>
              <a:clrFrom>
                <a:srgbClr val="FFFDFE"/>
              </a:clrFrom>
              <a:clrTo>
                <a:srgbClr val="FFFDFE">
                  <a:alpha val="0"/>
                </a:srgbClr>
              </a:clrTo>
            </a:clrChange>
            <a:lum contrast="12000"/>
            <a:extLst>
              <a:ext uri="{28A0092B-C50C-407E-A947-70E740481C1C}">
                <a14:useLocalDpi xmlns:a14="http://schemas.microsoft.com/office/drawing/2010/main" val="0"/>
              </a:ext>
            </a:extLst>
          </a:blip>
          <a:srcRect/>
          <a:stretch>
            <a:fillRect/>
          </a:stretch>
        </p:blipFill>
        <p:spPr bwMode="auto">
          <a:xfrm>
            <a:off x="152400" y="152400"/>
            <a:ext cx="10969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11" descr="C:\My Documents\Cowpat\fly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953000"/>
            <a:ext cx="1314450" cy="1636713"/>
          </a:xfrm>
          <a:prstGeom prst="rect">
            <a:avLst/>
          </a:prstGeom>
          <a:noFill/>
          <a:ln>
            <a:noFill/>
          </a:ln>
          <a:extLst>
            <a:ext uri="{909E8E84-426E-40DD-AFC4-6F175D3DCCD1}">
              <a14:hiddenFill xmlns:a14="http://schemas.microsoft.com/office/drawing/2010/main">
                <a:solidFill>
                  <a:srgbClr val="70E000"/>
                </a:solidFill>
              </a14:hiddenFill>
            </a:ext>
            <a:ext uri="{91240B29-F687-4F45-9708-019B960494DF}">
              <a14:hiddenLine xmlns:a14="http://schemas.microsoft.com/office/drawing/2010/main" w="9525">
                <a:solidFill>
                  <a:schemeClr val="tx2"/>
                </a:solidFill>
                <a:miter lim="800000"/>
                <a:headEnd/>
                <a:tailEnd/>
              </a14:hiddenLine>
            </a:ext>
          </a:extLst>
        </p:spPr>
      </p:pic>
      <p:sp>
        <p:nvSpPr>
          <p:cNvPr id="3076" name="Freeform 19"/>
          <p:cNvSpPr>
            <a:spLocks/>
          </p:cNvSpPr>
          <p:nvPr/>
        </p:nvSpPr>
        <p:spPr bwMode="auto">
          <a:xfrm>
            <a:off x="685800" y="533400"/>
            <a:ext cx="1092200" cy="4648200"/>
          </a:xfrm>
          <a:custGeom>
            <a:avLst/>
            <a:gdLst>
              <a:gd name="T0" fmla="*/ 0 w 688"/>
              <a:gd name="T1" fmla="*/ 0 h 2928"/>
              <a:gd name="T2" fmla="*/ 838200 w 688"/>
              <a:gd name="T3" fmla="*/ 1371600 h 2928"/>
              <a:gd name="T4" fmla="*/ 1066800 w 688"/>
              <a:gd name="T5" fmla="*/ 2590800 h 2928"/>
              <a:gd name="T6" fmla="*/ 990600 w 688"/>
              <a:gd name="T7" fmla="*/ 3886200 h 2928"/>
              <a:gd name="T8" fmla="*/ 914400 w 688"/>
              <a:gd name="T9" fmla="*/ 4648200 h 29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8" h="2928">
                <a:moveTo>
                  <a:pt x="0" y="0"/>
                </a:moveTo>
                <a:cubicBezTo>
                  <a:pt x="208" y="296"/>
                  <a:pt x="416" y="592"/>
                  <a:pt x="528" y="864"/>
                </a:cubicBezTo>
                <a:cubicBezTo>
                  <a:pt x="640" y="1136"/>
                  <a:pt x="656" y="1368"/>
                  <a:pt x="672" y="1632"/>
                </a:cubicBezTo>
                <a:cubicBezTo>
                  <a:pt x="688" y="1896"/>
                  <a:pt x="640" y="2232"/>
                  <a:pt x="624" y="2448"/>
                </a:cubicBezTo>
                <a:cubicBezTo>
                  <a:pt x="608" y="2664"/>
                  <a:pt x="584" y="2856"/>
                  <a:pt x="576" y="29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77" name="Rectangle 20"/>
          <p:cNvSpPr>
            <a:spLocks noGrp="1" noChangeArrowheads="1"/>
          </p:cNvSpPr>
          <p:nvPr>
            <p:ph type="ctrTitle"/>
          </p:nvPr>
        </p:nvSpPr>
        <p:spPr>
          <a:xfrm>
            <a:off x="1676400" y="838200"/>
            <a:ext cx="6629400" cy="1143000"/>
          </a:xfrm>
        </p:spPr>
        <p:txBody>
          <a:bodyPr anchor="ctr"/>
          <a:lstStyle/>
          <a:p>
            <a:pPr eaLnBrk="1" hangingPunct="1"/>
            <a:r>
              <a:rPr lang="en-GB" altLang="en-US" sz="4400" smtClean="0">
                <a:latin typeface="Comic Sans MS" panose="030F0702030302020204" pitchFamily="66" charset="0"/>
              </a:rPr>
              <a:t>An introduction to kites</a:t>
            </a:r>
          </a:p>
        </p:txBody>
      </p:sp>
      <p:sp>
        <p:nvSpPr>
          <p:cNvPr id="3078" name="Rectangle 21"/>
          <p:cNvSpPr>
            <a:spLocks noGrp="1" noChangeArrowheads="1"/>
          </p:cNvSpPr>
          <p:nvPr>
            <p:ph type="subTitle" idx="1"/>
          </p:nvPr>
        </p:nvSpPr>
        <p:spPr>
          <a:xfrm>
            <a:off x="2438400" y="2438400"/>
            <a:ext cx="5715000" cy="3048000"/>
          </a:xfrm>
        </p:spPr>
        <p:txBody>
          <a:bodyPr/>
          <a:lstStyle/>
          <a:p>
            <a:pPr eaLnBrk="1" hangingPunct="1"/>
            <a:r>
              <a:rPr lang="en-GB" altLang="en-US" sz="3200" smtClean="0">
                <a:latin typeface="Comic Sans MS" panose="030F0702030302020204" pitchFamily="66" charset="0"/>
              </a:rPr>
              <a:t>Prepared by</a:t>
            </a:r>
          </a:p>
          <a:p>
            <a:pPr eaLnBrk="1" hangingPunct="1"/>
            <a:r>
              <a:rPr lang="en-GB" altLang="en-US" sz="3200" smtClean="0">
                <a:latin typeface="Comic Sans MS" panose="030F0702030302020204" pitchFamily="66" charset="0"/>
              </a:rPr>
              <a:t>Arthur Dibble</a:t>
            </a:r>
          </a:p>
          <a:p>
            <a:pPr eaLnBrk="1" hangingPunct="1"/>
            <a:r>
              <a:rPr lang="en-GB" altLang="en-US" sz="3200" smtClean="0">
                <a:latin typeface="Comic Sans MS" panose="030F0702030302020204" pitchFamily="66" charset="0"/>
              </a:rPr>
              <a:t>Vice-president WHKF</a:t>
            </a:r>
          </a:p>
          <a:p>
            <a:pPr eaLnBrk="1" hangingPunct="1"/>
            <a:r>
              <a:rPr lang="en-GB" altLang="en-US" sz="3200" smtClean="0">
                <a:latin typeface="Comic Sans MS" panose="030F0702030302020204" pitchFamily="66" charset="0"/>
              </a:rPr>
              <a:t>arthur.dibble@ntlworld.com</a:t>
            </a:r>
          </a:p>
          <a:p>
            <a:pPr eaLnBrk="1" hangingPunct="1"/>
            <a:r>
              <a:rPr lang="en-GB" altLang="en-US" sz="3200" smtClean="0">
                <a:latin typeface="Comic Sans MS" panose="030F0702030302020204" pitchFamily="66" charset="0"/>
              </a:rPr>
              <a:t>www.tedberets.co.uk</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E000"/>
            </a:gs>
            <a:gs pos="100000">
              <a:srgbClr val="4B9500"/>
            </a:gs>
          </a:gsLst>
          <a:lin ang="2700000" scaled="1"/>
        </a:gradFill>
        <a:effectLst/>
      </p:bgPr>
    </p:bg>
    <p:spTree>
      <p:nvGrpSpPr>
        <p:cNvPr id="1" name=""/>
        <p:cNvGrpSpPr/>
        <p:nvPr/>
      </p:nvGrpSpPr>
      <p:grpSpPr>
        <a:xfrm>
          <a:off x="0" y="0"/>
          <a:ext cx="0" cy="0"/>
          <a:chOff x="0" y="0"/>
          <a:chExt cx="0" cy="0"/>
        </a:xfrm>
      </p:grpSpPr>
      <p:pic>
        <p:nvPicPr>
          <p:cNvPr id="21506" name="Picture 2" descr="C:\My Documents\Cowpat\logo.jpg"/>
          <p:cNvPicPr>
            <a:picLocks noChangeAspect="1" noChangeArrowheads="1"/>
          </p:cNvPicPr>
          <p:nvPr/>
        </p:nvPicPr>
        <p:blipFill>
          <a:blip r:embed="rId3">
            <a:clrChange>
              <a:clrFrom>
                <a:srgbClr val="FFFDFE"/>
              </a:clrFrom>
              <a:clrTo>
                <a:srgbClr val="FFFDFE">
                  <a:alpha val="0"/>
                </a:srgbClr>
              </a:clrTo>
            </a:clrChange>
            <a:lum contrast="12000"/>
            <a:extLst>
              <a:ext uri="{28A0092B-C50C-407E-A947-70E740481C1C}">
                <a14:useLocalDpi xmlns:a14="http://schemas.microsoft.com/office/drawing/2010/main" val="0"/>
              </a:ext>
            </a:extLst>
          </a:blip>
          <a:srcRect/>
          <a:stretch>
            <a:fillRect/>
          </a:stretch>
        </p:blipFill>
        <p:spPr bwMode="auto">
          <a:xfrm>
            <a:off x="152400" y="152400"/>
            <a:ext cx="10969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descr="C:\My Documents\Cowpat\fly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953000"/>
            <a:ext cx="1314450" cy="1636713"/>
          </a:xfrm>
          <a:prstGeom prst="rect">
            <a:avLst/>
          </a:prstGeom>
          <a:noFill/>
          <a:ln>
            <a:noFill/>
          </a:ln>
          <a:extLst>
            <a:ext uri="{909E8E84-426E-40DD-AFC4-6F175D3DCCD1}">
              <a14:hiddenFill xmlns:a14="http://schemas.microsoft.com/office/drawing/2010/main">
                <a:solidFill>
                  <a:srgbClr val="70E000"/>
                </a:solidFill>
              </a14:hiddenFill>
            </a:ext>
            <a:ext uri="{91240B29-F687-4F45-9708-019B960494DF}">
              <a14:hiddenLine xmlns:a14="http://schemas.microsoft.com/office/drawing/2010/main" w="9525">
                <a:solidFill>
                  <a:schemeClr val="tx2"/>
                </a:solidFill>
                <a:miter lim="800000"/>
                <a:headEnd/>
                <a:tailEnd/>
              </a14:hiddenLine>
            </a:ext>
          </a:extLst>
        </p:spPr>
      </p:pic>
      <p:sp>
        <p:nvSpPr>
          <p:cNvPr id="21508" name="Freeform 4"/>
          <p:cNvSpPr>
            <a:spLocks/>
          </p:cNvSpPr>
          <p:nvPr/>
        </p:nvSpPr>
        <p:spPr bwMode="auto">
          <a:xfrm>
            <a:off x="685800" y="533400"/>
            <a:ext cx="1092200" cy="4648200"/>
          </a:xfrm>
          <a:custGeom>
            <a:avLst/>
            <a:gdLst>
              <a:gd name="T0" fmla="*/ 0 w 688"/>
              <a:gd name="T1" fmla="*/ 0 h 2928"/>
              <a:gd name="T2" fmla="*/ 838200 w 688"/>
              <a:gd name="T3" fmla="*/ 1371600 h 2928"/>
              <a:gd name="T4" fmla="*/ 1066800 w 688"/>
              <a:gd name="T5" fmla="*/ 2590800 h 2928"/>
              <a:gd name="T6" fmla="*/ 990600 w 688"/>
              <a:gd name="T7" fmla="*/ 3886200 h 2928"/>
              <a:gd name="T8" fmla="*/ 914400 w 688"/>
              <a:gd name="T9" fmla="*/ 4648200 h 29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8" h="2928">
                <a:moveTo>
                  <a:pt x="0" y="0"/>
                </a:moveTo>
                <a:cubicBezTo>
                  <a:pt x="208" y="296"/>
                  <a:pt x="416" y="592"/>
                  <a:pt x="528" y="864"/>
                </a:cubicBezTo>
                <a:cubicBezTo>
                  <a:pt x="640" y="1136"/>
                  <a:pt x="656" y="1368"/>
                  <a:pt x="672" y="1632"/>
                </a:cubicBezTo>
                <a:cubicBezTo>
                  <a:pt x="688" y="1896"/>
                  <a:pt x="640" y="2232"/>
                  <a:pt x="624" y="2448"/>
                </a:cubicBezTo>
                <a:cubicBezTo>
                  <a:pt x="608" y="2664"/>
                  <a:pt x="584" y="2856"/>
                  <a:pt x="576" y="29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509" name="Rectangle 5"/>
          <p:cNvSpPr>
            <a:spLocks noGrp="1" noChangeArrowheads="1"/>
          </p:cNvSpPr>
          <p:nvPr>
            <p:ph type="title"/>
          </p:nvPr>
        </p:nvSpPr>
        <p:spPr/>
        <p:txBody>
          <a:bodyPr/>
          <a:lstStyle/>
          <a:p>
            <a:pPr eaLnBrk="1" hangingPunct="1"/>
            <a:r>
              <a:rPr lang="en-GB" altLang="en-US" smtClean="0"/>
              <a:t>The Parts of a kite</a:t>
            </a:r>
            <a:r>
              <a:rPr lang="en-GB" altLang="en-US" sz="2400" smtClean="0"/>
              <a:t/>
            </a:r>
            <a:br>
              <a:rPr lang="en-GB" altLang="en-US" sz="2400" smtClean="0"/>
            </a:br>
            <a:r>
              <a:rPr lang="en-GB" altLang="en-US" sz="2400" smtClean="0"/>
              <a:t>6 The Tail</a:t>
            </a:r>
            <a:endParaRPr lang="en-GB" altLang="en-US" smtClean="0"/>
          </a:p>
        </p:txBody>
      </p:sp>
      <p:sp>
        <p:nvSpPr>
          <p:cNvPr id="21510" name="Rectangle 7"/>
          <p:cNvSpPr>
            <a:spLocks noGrp="1" noChangeArrowheads="1"/>
          </p:cNvSpPr>
          <p:nvPr>
            <p:ph type="body" sz="half" idx="2"/>
          </p:nvPr>
        </p:nvSpPr>
        <p:spPr>
          <a:xfrm>
            <a:off x="5334000" y="1981200"/>
            <a:ext cx="3124200" cy="4114800"/>
          </a:xfrm>
        </p:spPr>
        <p:txBody>
          <a:bodyPr/>
          <a:lstStyle/>
          <a:p>
            <a:pPr eaLnBrk="1" hangingPunct="1">
              <a:lnSpc>
                <a:spcPct val="90000"/>
              </a:lnSpc>
            </a:pPr>
            <a:r>
              <a:rPr lang="en-GB" altLang="en-US" sz="2800" smtClean="0"/>
              <a:t>This can be made from anything.</a:t>
            </a:r>
          </a:p>
          <a:p>
            <a:pPr eaLnBrk="1" hangingPunct="1">
              <a:lnSpc>
                <a:spcPct val="90000"/>
              </a:lnSpc>
            </a:pPr>
            <a:r>
              <a:rPr lang="en-GB" altLang="en-US" sz="2800" smtClean="0"/>
              <a:t>They can be bows, ribbons or in many shapes.</a:t>
            </a:r>
          </a:p>
          <a:p>
            <a:pPr eaLnBrk="1" hangingPunct="1">
              <a:lnSpc>
                <a:spcPct val="90000"/>
              </a:lnSpc>
            </a:pPr>
            <a:r>
              <a:rPr lang="en-GB" altLang="en-US" sz="2800" smtClean="0"/>
              <a:t>The tail is not decoration but keeps the kite in line with the wind.</a:t>
            </a:r>
          </a:p>
        </p:txBody>
      </p:sp>
      <p:pic>
        <p:nvPicPr>
          <p:cNvPr id="21511" name="Picture 9" descr="C:\Users\Arthur\My Documents\Cowpat\Presentations\KITES\Tail.gif"/>
          <p:cNvPicPr>
            <a:picLocks noGrp="1" noChangeAspect="1" noChangeArrowheads="1"/>
          </p:cNvPicPr>
          <p:nvPr>
            <p:ph type="clipArt" sz="half" idx="1"/>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316163" y="1981200"/>
            <a:ext cx="2376487"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E000"/>
            </a:gs>
            <a:gs pos="100000">
              <a:srgbClr val="4B9500"/>
            </a:gs>
          </a:gsLst>
          <a:lin ang="2700000" scaled="1"/>
        </a:gradFill>
        <a:effectLst/>
      </p:bgPr>
    </p:bg>
    <p:spTree>
      <p:nvGrpSpPr>
        <p:cNvPr id="1" name=""/>
        <p:cNvGrpSpPr/>
        <p:nvPr/>
      </p:nvGrpSpPr>
      <p:grpSpPr>
        <a:xfrm>
          <a:off x="0" y="0"/>
          <a:ext cx="0" cy="0"/>
          <a:chOff x="0" y="0"/>
          <a:chExt cx="0" cy="0"/>
        </a:xfrm>
      </p:grpSpPr>
      <p:pic>
        <p:nvPicPr>
          <p:cNvPr id="23554" name="Picture 2" descr="C:\My Documents\Cowpat\logo.jpg"/>
          <p:cNvPicPr>
            <a:picLocks noChangeAspect="1" noChangeArrowheads="1"/>
          </p:cNvPicPr>
          <p:nvPr/>
        </p:nvPicPr>
        <p:blipFill>
          <a:blip r:embed="rId3">
            <a:clrChange>
              <a:clrFrom>
                <a:srgbClr val="FFFDFE"/>
              </a:clrFrom>
              <a:clrTo>
                <a:srgbClr val="FFFDFE">
                  <a:alpha val="0"/>
                </a:srgbClr>
              </a:clrTo>
            </a:clrChange>
            <a:lum contrast="12000"/>
            <a:extLst>
              <a:ext uri="{28A0092B-C50C-407E-A947-70E740481C1C}">
                <a14:useLocalDpi xmlns:a14="http://schemas.microsoft.com/office/drawing/2010/main" val="0"/>
              </a:ext>
            </a:extLst>
          </a:blip>
          <a:srcRect/>
          <a:stretch>
            <a:fillRect/>
          </a:stretch>
        </p:blipFill>
        <p:spPr bwMode="auto">
          <a:xfrm>
            <a:off x="152400" y="152400"/>
            <a:ext cx="10969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descr="C:\My Documents\Cowpat\fly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953000"/>
            <a:ext cx="1314450" cy="1636713"/>
          </a:xfrm>
          <a:prstGeom prst="rect">
            <a:avLst/>
          </a:prstGeom>
          <a:noFill/>
          <a:ln>
            <a:noFill/>
          </a:ln>
          <a:extLst>
            <a:ext uri="{909E8E84-426E-40DD-AFC4-6F175D3DCCD1}">
              <a14:hiddenFill xmlns:a14="http://schemas.microsoft.com/office/drawing/2010/main">
                <a:solidFill>
                  <a:srgbClr val="70E000"/>
                </a:solidFill>
              </a14:hiddenFill>
            </a:ext>
            <a:ext uri="{91240B29-F687-4F45-9708-019B960494DF}">
              <a14:hiddenLine xmlns:a14="http://schemas.microsoft.com/office/drawing/2010/main" w="9525">
                <a:solidFill>
                  <a:schemeClr val="tx2"/>
                </a:solidFill>
                <a:miter lim="800000"/>
                <a:headEnd/>
                <a:tailEnd/>
              </a14:hiddenLine>
            </a:ext>
          </a:extLst>
        </p:spPr>
      </p:pic>
      <p:sp>
        <p:nvSpPr>
          <p:cNvPr id="23556" name="Freeform 4"/>
          <p:cNvSpPr>
            <a:spLocks/>
          </p:cNvSpPr>
          <p:nvPr/>
        </p:nvSpPr>
        <p:spPr bwMode="auto">
          <a:xfrm>
            <a:off x="685800" y="533400"/>
            <a:ext cx="1092200" cy="4648200"/>
          </a:xfrm>
          <a:custGeom>
            <a:avLst/>
            <a:gdLst>
              <a:gd name="T0" fmla="*/ 0 w 688"/>
              <a:gd name="T1" fmla="*/ 0 h 2928"/>
              <a:gd name="T2" fmla="*/ 838200 w 688"/>
              <a:gd name="T3" fmla="*/ 1371600 h 2928"/>
              <a:gd name="T4" fmla="*/ 1066800 w 688"/>
              <a:gd name="T5" fmla="*/ 2590800 h 2928"/>
              <a:gd name="T6" fmla="*/ 990600 w 688"/>
              <a:gd name="T7" fmla="*/ 3886200 h 2928"/>
              <a:gd name="T8" fmla="*/ 914400 w 688"/>
              <a:gd name="T9" fmla="*/ 4648200 h 29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8" h="2928">
                <a:moveTo>
                  <a:pt x="0" y="0"/>
                </a:moveTo>
                <a:cubicBezTo>
                  <a:pt x="208" y="296"/>
                  <a:pt x="416" y="592"/>
                  <a:pt x="528" y="864"/>
                </a:cubicBezTo>
                <a:cubicBezTo>
                  <a:pt x="640" y="1136"/>
                  <a:pt x="656" y="1368"/>
                  <a:pt x="672" y="1632"/>
                </a:cubicBezTo>
                <a:cubicBezTo>
                  <a:pt x="688" y="1896"/>
                  <a:pt x="640" y="2232"/>
                  <a:pt x="624" y="2448"/>
                </a:cubicBezTo>
                <a:cubicBezTo>
                  <a:pt x="608" y="2664"/>
                  <a:pt x="584" y="2856"/>
                  <a:pt x="576" y="29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557" name="Rectangle 5"/>
          <p:cNvSpPr>
            <a:spLocks noGrp="1" noChangeArrowheads="1"/>
          </p:cNvSpPr>
          <p:nvPr>
            <p:ph type="title"/>
          </p:nvPr>
        </p:nvSpPr>
        <p:spPr/>
        <p:txBody>
          <a:bodyPr/>
          <a:lstStyle/>
          <a:p>
            <a:pPr eaLnBrk="1" hangingPunct="1"/>
            <a:r>
              <a:rPr lang="en-GB" altLang="en-US" sz="6600" smtClean="0">
                <a:latin typeface="Comic Sans MS" panose="030F0702030302020204" pitchFamily="66" charset="0"/>
              </a:rPr>
              <a:t>TYPES OF KITE</a:t>
            </a:r>
          </a:p>
        </p:txBody>
      </p:sp>
      <p:pic>
        <p:nvPicPr>
          <p:cNvPr id="23558" name="Picture 7" descr="C:\My Documents\Powerpoint\diamon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0" y="1981200"/>
            <a:ext cx="34274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E000"/>
            </a:gs>
            <a:gs pos="100000">
              <a:srgbClr val="4B9500"/>
            </a:gs>
          </a:gsLst>
          <a:lin ang="2700000" scaled="1"/>
        </a:gradFill>
        <a:effectLst/>
      </p:bgPr>
    </p:bg>
    <p:spTree>
      <p:nvGrpSpPr>
        <p:cNvPr id="1" name=""/>
        <p:cNvGrpSpPr/>
        <p:nvPr/>
      </p:nvGrpSpPr>
      <p:grpSpPr>
        <a:xfrm>
          <a:off x="0" y="0"/>
          <a:ext cx="0" cy="0"/>
          <a:chOff x="0" y="0"/>
          <a:chExt cx="0" cy="0"/>
        </a:xfrm>
      </p:grpSpPr>
      <p:pic>
        <p:nvPicPr>
          <p:cNvPr id="25602" name="Picture 2" descr="C:\My Documents\Cowpat\logo.jpg"/>
          <p:cNvPicPr>
            <a:picLocks noChangeAspect="1" noChangeArrowheads="1"/>
          </p:cNvPicPr>
          <p:nvPr/>
        </p:nvPicPr>
        <p:blipFill>
          <a:blip r:embed="rId3">
            <a:clrChange>
              <a:clrFrom>
                <a:srgbClr val="FFFDFE"/>
              </a:clrFrom>
              <a:clrTo>
                <a:srgbClr val="FFFDFE">
                  <a:alpha val="0"/>
                </a:srgbClr>
              </a:clrTo>
            </a:clrChange>
            <a:lum contrast="12000"/>
            <a:extLst>
              <a:ext uri="{28A0092B-C50C-407E-A947-70E740481C1C}">
                <a14:useLocalDpi xmlns:a14="http://schemas.microsoft.com/office/drawing/2010/main" val="0"/>
              </a:ext>
            </a:extLst>
          </a:blip>
          <a:srcRect/>
          <a:stretch>
            <a:fillRect/>
          </a:stretch>
        </p:blipFill>
        <p:spPr bwMode="auto">
          <a:xfrm>
            <a:off x="152400" y="152400"/>
            <a:ext cx="10969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descr="C:\My Documents\Cowpat\fly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953000"/>
            <a:ext cx="1314450" cy="1636713"/>
          </a:xfrm>
          <a:prstGeom prst="rect">
            <a:avLst/>
          </a:prstGeom>
          <a:noFill/>
          <a:ln>
            <a:noFill/>
          </a:ln>
          <a:extLst>
            <a:ext uri="{909E8E84-426E-40DD-AFC4-6F175D3DCCD1}">
              <a14:hiddenFill xmlns:a14="http://schemas.microsoft.com/office/drawing/2010/main">
                <a:solidFill>
                  <a:srgbClr val="70E000"/>
                </a:solidFill>
              </a14:hiddenFill>
            </a:ext>
            <a:ext uri="{91240B29-F687-4F45-9708-019B960494DF}">
              <a14:hiddenLine xmlns:a14="http://schemas.microsoft.com/office/drawing/2010/main" w="9525">
                <a:solidFill>
                  <a:schemeClr val="tx2"/>
                </a:solidFill>
                <a:miter lim="800000"/>
                <a:headEnd/>
                <a:tailEnd/>
              </a14:hiddenLine>
            </a:ext>
          </a:extLst>
        </p:spPr>
      </p:pic>
      <p:sp>
        <p:nvSpPr>
          <p:cNvPr id="25604" name="Freeform 4"/>
          <p:cNvSpPr>
            <a:spLocks/>
          </p:cNvSpPr>
          <p:nvPr/>
        </p:nvSpPr>
        <p:spPr bwMode="auto">
          <a:xfrm>
            <a:off x="685800" y="533400"/>
            <a:ext cx="1092200" cy="4648200"/>
          </a:xfrm>
          <a:custGeom>
            <a:avLst/>
            <a:gdLst>
              <a:gd name="T0" fmla="*/ 0 w 688"/>
              <a:gd name="T1" fmla="*/ 0 h 2928"/>
              <a:gd name="T2" fmla="*/ 838200 w 688"/>
              <a:gd name="T3" fmla="*/ 1371600 h 2928"/>
              <a:gd name="T4" fmla="*/ 1066800 w 688"/>
              <a:gd name="T5" fmla="*/ 2590800 h 2928"/>
              <a:gd name="T6" fmla="*/ 990600 w 688"/>
              <a:gd name="T7" fmla="*/ 3886200 h 2928"/>
              <a:gd name="T8" fmla="*/ 914400 w 688"/>
              <a:gd name="T9" fmla="*/ 4648200 h 29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8" h="2928">
                <a:moveTo>
                  <a:pt x="0" y="0"/>
                </a:moveTo>
                <a:cubicBezTo>
                  <a:pt x="208" y="296"/>
                  <a:pt x="416" y="592"/>
                  <a:pt x="528" y="864"/>
                </a:cubicBezTo>
                <a:cubicBezTo>
                  <a:pt x="640" y="1136"/>
                  <a:pt x="656" y="1368"/>
                  <a:pt x="672" y="1632"/>
                </a:cubicBezTo>
                <a:cubicBezTo>
                  <a:pt x="688" y="1896"/>
                  <a:pt x="640" y="2232"/>
                  <a:pt x="624" y="2448"/>
                </a:cubicBezTo>
                <a:cubicBezTo>
                  <a:pt x="608" y="2664"/>
                  <a:pt x="584" y="2856"/>
                  <a:pt x="576" y="29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5605" name="Picture 5" descr="C:\My Documents\Powerpoint\Type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7400" y="838200"/>
            <a:ext cx="6705600"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E000"/>
            </a:gs>
            <a:gs pos="100000">
              <a:srgbClr val="4B9500"/>
            </a:gs>
          </a:gsLst>
          <a:lin ang="2700000" scaled="1"/>
        </a:gradFill>
        <a:effectLst/>
      </p:bgPr>
    </p:bg>
    <p:spTree>
      <p:nvGrpSpPr>
        <p:cNvPr id="1" name=""/>
        <p:cNvGrpSpPr/>
        <p:nvPr/>
      </p:nvGrpSpPr>
      <p:grpSpPr>
        <a:xfrm>
          <a:off x="0" y="0"/>
          <a:ext cx="0" cy="0"/>
          <a:chOff x="0" y="0"/>
          <a:chExt cx="0" cy="0"/>
        </a:xfrm>
      </p:grpSpPr>
      <p:pic>
        <p:nvPicPr>
          <p:cNvPr id="27650" name="Picture 2" descr="C:\My Documents\Cowpat\logo.jpg"/>
          <p:cNvPicPr>
            <a:picLocks noChangeAspect="1" noChangeArrowheads="1"/>
          </p:cNvPicPr>
          <p:nvPr/>
        </p:nvPicPr>
        <p:blipFill>
          <a:blip r:embed="rId3">
            <a:clrChange>
              <a:clrFrom>
                <a:srgbClr val="FFFDFE"/>
              </a:clrFrom>
              <a:clrTo>
                <a:srgbClr val="FFFDFE">
                  <a:alpha val="0"/>
                </a:srgbClr>
              </a:clrTo>
            </a:clrChange>
            <a:lum contrast="12000"/>
            <a:extLst>
              <a:ext uri="{28A0092B-C50C-407E-A947-70E740481C1C}">
                <a14:useLocalDpi xmlns:a14="http://schemas.microsoft.com/office/drawing/2010/main" val="0"/>
              </a:ext>
            </a:extLst>
          </a:blip>
          <a:srcRect/>
          <a:stretch>
            <a:fillRect/>
          </a:stretch>
        </p:blipFill>
        <p:spPr bwMode="auto">
          <a:xfrm>
            <a:off x="152400" y="152400"/>
            <a:ext cx="10969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descr="C:\My Documents\Cowpat\fly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953000"/>
            <a:ext cx="1314450" cy="1636713"/>
          </a:xfrm>
          <a:prstGeom prst="rect">
            <a:avLst/>
          </a:prstGeom>
          <a:noFill/>
          <a:ln>
            <a:noFill/>
          </a:ln>
          <a:extLst>
            <a:ext uri="{909E8E84-426E-40DD-AFC4-6F175D3DCCD1}">
              <a14:hiddenFill xmlns:a14="http://schemas.microsoft.com/office/drawing/2010/main">
                <a:solidFill>
                  <a:srgbClr val="70E000"/>
                </a:solidFill>
              </a14:hiddenFill>
            </a:ext>
            <a:ext uri="{91240B29-F687-4F45-9708-019B960494DF}">
              <a14:hiddenLine xmlns:a14="http://schemas.microsoft.com/office/drawing/2010/main" w="9525">
                <a:solidFill>
                  <a:schemeClr val="tx2"/>
                </a:solidFill>
                <a:miter lim="800000"/>
                <a:headEnd/>
                <a:tailEnd/>
              </a14:hiddenLine>
            </a:ext>
          </a:extLst>
        </p:spPr>
      </p:pic>
      <p:sp>
        <p:nvSpPr>
          <p:cNvPr id="27652" name="Freeform 4"/>
          <p:cNvSpPr>
            <a:spLocks/>
          </p:cNvSpPr>
          <p:nvPr/>
        </p:nvSpPr>
        <p:spPr bwMode="auto">
          <a:xfrm>
            <a:off x="685800" y="533400"/>
            <a:ext cx="1092200" cy="4648200"/>
          </a:xfrm>
          <a:custGeom>
            <a:avLst/>
            <a:gdLst>
              <a:gd name="T0" fmla="*/ 0 w 688"/>
              <a:gd name="T1" fmla="*/ 0 h 2928"/>
              <a:gd name="T2" fmla="*/ 838200 w 688"/>
              <a:gd name="T3" fmla="*/ 1371600 h 2928"/>
              <a:gd name="T4" fmla="*/ 1066800 w 688"/>
              <a:gd name="T5" fmla="*/ 2590800 h 2928"/>
              <a:gd name="T6" fmla="*/ 990600 w 688"/>
              <a:gd name="T7" fmla="*/ 3886200 h 2928"/>
              <a:gd name="T8" fmla="*/ 914400 w 688"/>
              <a:gd name="T9" fmla="*/ 4648200 h 29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8" h="2928">
                <a:moveTo>
                  <a:pt x="0" y="0"/>
                </a:moveTo>
                <a:cubicBezTo>
                  <a:pt x="208" y="296"/>
                  <a:pt x="416" y="592"/>
                  <a:pt x="528" y="864"/>
                </a:cubicBezTo>
                <a:cubicBezTo>
                  <a:pt x="640" y="1136"/>
                  <a:pt x="656" y="1368"/>
                  <a:pt x="672" y="1632"/>
                </a:cubicBezTo>
                <a:cubicBezTo>
                  <a:pt x="688" y="1896"/>
                  <a:pt x="640" y="2232"/>
                  <a:pt x="624" y="2448"/>
                </a:cubicBezTo>
                <a:cubicBezTo>
                  <a:pt x="608" y="2664"/>
                  <a:pt x="584" y="2856"/>
                  <a:pt x="576" y="29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653" name="Rectangle 6"/>
          <p:cNvSpPr>
            <a:spLocks noGrp="1" noChangeArrowheads="1"/>
          </p:cNvSpPr>
          <p:nvPr>
            <p:ph type="title"/>
          </p:nvPr>
        </p:nvSpPr>
        <p:spPr/>
        <p:txBody>
          <a:bodyPr/>
          <a:lstStyle/>
          <a:p>
            <a:pPr eaLnBrk="1" hangingPunct="1"/>
            <a:r>
              <a:rPr lang="en-GB" altLang="en-US" smtClean="0"/>
              <a:t>THE ROTOR</a:t>
            </a:r>
          </a:p>
        </p:txBody>
      </p:sp>
      <p:pic>
        <p:nvPicPr>
          <p:cNvPr id="27654" name="Picture 7" descr="C:\My Documents\Powerpoint\KITES\Roto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7400" y="2133600"/>
            <a:ext cx="6065838"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E000"/>
            </a:gs>
            <a:gs pos="100000">
              <a:srgbClr val="4B9500"/>
            </a:gs>
          </a:gsLst>
          <a:lin ang="2700000" scaled="1"/>
        </a:gradFill>
        <a:effectLst/>
      </p:bgPr>
    </p:bg>
    <p:spTree>
      <p:nvGrpSpPr>
        <p:cNvPr id="1" name=""/>
        <p:cNvGrpSpPr/>
        <p:nvPr/>
      </p:nvGrpSpPr>
      <p:grpSpPr>
        <a:xfrm>
          <a:off x="0" y="0"/>
          <a:ext cx="0" cy="0"/>
          <a:chOff x="0" y="0"/>
          <a:chExt cx="0" cy="0"/>
        </a:xfrm>
      </p:grpSpPr>
      <p:pic>
        <p:nvPicPr>
          <p:cNvPr id="29698" name="Picture 2" descr="C:\My Documents\Cowpat\logo.jpg"/>
          <p:cNvPicPr>
            <a:picLocks noChangeAspect="1" noChangeArrowheads="1"/>
          </p:cNvPicPr>
          <p:nvPr/>
        </p:nvPicPr>
        <p:blipFill>
          <a:blip r:embed="rId3">
            <a:clrChange>
              <a:clrFrom>
                <a:srgbClr val="FFFDFE"/>
              </a:clrFrom>
              <a:clrTo>
                <a:srgbClr val="FFFDFE">
                  <a:alpha val="0"/>
                </a:srgbClr>
              </a:clrTo>
            </a:clrChange>
            <a:lum contrast="12000"/>
            <a:extLst>
              <a:ext uri="{28A0092B-C50C-407E-A947-70E740481C1C}">
                <a14:useLocalDpi xmlns:a14="http://schemas.microsoft.com/office/drawing/2010/main" val="0"/>
              </a:ext>
            </a:extLst>
          </a:blip>
          <a:srcRect/>
          <a:stretch>
            <a:fillRect/>
          </a:stretch>
        </p:blipFill>
        <p:spPr bwMode="auto">
          <a:xfrm>
            <a:off x="152400" y="152400"/>
            <a:ext cx="10969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descr="C:\My Documents\Cowpat\fly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953000"/>
            <a:ext cx="1314450" cy="1636713"/>
          </a:xfrm>
          <a:prstGeom prst="rect">
            <a:avLst/>
          </a:prstGeom>
          <a:noFill/>
          <a:ln>
            <a:noFill/>
          </a:ln>
          <a:extLst>
            <a:ext uri="{909E8E84-426E-40DD-AFC4-6F175D3DCCD1}">
              <a14:hiddenFill xmlns:a14="http://schemas.microsoft.com/office/drawing/2010/main">
                <a:solidFill>
                  <a:srgbClr val="70E000"/>
                </a:solidFill>
              </a14:hiddenFill>
            </a:ext>
            <a:ext uri="{91240B29-F687-4F45-9708-019B960494DF}">
              <a14:hiddenLine xmlns:a14="http://schemas.microsoft.com/office/drawing/2010/main" w="9525">
                <a:solidFill>
                  <a:schemeClr val="tx2"/>
                </a:solidFill>
                <a:miter lim="800000"/>
                <a:headEnd/>
                <a:tailEnd/>
              </a14:hiddenLine>
            </a:ext>
          </a:extLst>
        </p:spPr>
      </p:pic>
      <p:sp>
        <p:nvSpPr>
          <p:cNvPr id="29700" name="Freeform 4"/>
          <p:cNvSpPr>
            <a:spLocks/>
          </p:cNvSpPr>
          <p:nvPr/>
        </p:nvSpPr>
        <p:spPr bwMode="auto">
          <a:xfrm>
            <a:off x="685800" y="533400"/>
            <a:ext cx="1092200" cy="4648200"/>
          </a:xfrm>
          <a:custGeom>
            <a:avLst/>
            <a:gdLst>
              <a:gd name="T0" fmla="*/ 0 w 688"/>
              <a:gd name="T1" fmla="*/ 0 h 2928"/>
              <a:gd name="T2" fmla="*/ 838200 w 688"/>
              <a:gd name="T3" fmla="*/ 1371600 h 2928"/>
              <a:gd name="T4" fmla="*/ 1066800 w 688"/>
              <a:gd name="T5" fmla="*/ 2590800 h 2928"/>
              <a:gd name="T6" fmla="*/ 990600 w 688"/>
              <a:gd name="T7" fmla="*/ 3886200 h 2928"/>
              <a:gd name="T8" fmla="*/ 914400 w 688"/>
              <a:gd name="T9" fmla="*/ 4648200 h 29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8" h="2928">
                <a:moveTo>
                  <a:pt x="0" y="0"/>
                </a:moveTo>
                <a:cubicBezTo>
                  <a:pt x="208" y="296"/>
                  <a:pt x="416" y="592"/>
                  <a:pt x="528" y="864"/>
                </a:cubicBezTo>
                <a:cubicBezTo>
                  <a:pt x="640" y="1136"/>
                  <a:pt x="656" y="1368"/>
                  <a:pt x="672" y="1632"/>
                </a:cubicBezTo>
                <a:cubicBezTo>
                  <a:pt x="688" y="1896"/>
                  <a:pt x="640" y="2232"/>
                  <a:pt x="624" y="2448"/>
                </a:cubicBezTo>
                <a:cubicBezTo>
                  <a:pt x="608" y="2664"/>
                  <a:pt x="584" y="2856"/>
                  <a:pt x="576" y="29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01" name="Rectangle 5"/>
          <p:cNvSpPr>
            <a:spLocks noGrp="1" noChangeArrowheads="1"/>
          </p:cNvSpPr>
          <p:nvPr>
            <p:ph type="title"/>
          </p:nvPr>
        </p:nvSpPr>
        <p:spPr>
          <a:xfrm>
            <a:off x="2209800" y="304800"/>
            <a:ext cx="5410200" cy="914400"/>
          </a:xfrm>
        </p:spPr>
        <p:txBody>
          <a:bodyPr/>
          <a:lstStyle/>
          <a:p>
            <a:pPr eaLnBrk="1" hangingPunct="1"/>
            <a:r>
              <a:rPr lang="en-GB" altLang="en-US" smtClean="0"/>
              <a:t>FLAT HEXAGON</a:t>
            </a:r>
          </a:p>
        </p:txBody>
      </p:sp>
      <p:pic>
        <p:nvPicPr>
          <p:cNvPr id="2970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1750" y="1362075"/>
            <a:ext cx="4724400" cy="488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E000"/>
            </a:gs>
            <a:gs pos="100000">
              <a:srgbClr val="4B9500"/>
            </a:gs>
          </a:gsLst>
          <a:lin ang="2700000" scaled="1"/>
        </a:gradFill>
        <a:effectLst/>
      </p:bgPr>
    </p:bg>
    <p:spTree>
      <p:nvGrpSpPr>
        <p:cNvPr id="1" name=""/>
        <p:cNvGrpSpPr/>
        <p:nvPr/>
      </p:nvGrpSpPr>
      <p:grpSpPr>
        <a:xfrm>
          <a:off x="0" y="0"/>
          <a:ext cx="0" cy="0"/>
          <a:chOff x="0" y="0"/>
          <a:chExt cx="0" cy="0"/>
        </a:xfrm>
      </p:grpSpPr>
      <p:pic>
        <p:nvPicPr>
          <p:cNvPr id="31746" name="Picture 1026" descr="C:\My Documents\Cowpat\logo.jpg"/>
          <p:cNvPicPr>
            <a:picLocks noChangeAspect="1" noChangeArrowheads="1"/>
          </p:cNvPicPr>
          <p:nvPr/>
        </p:nvPicPr>
        <p:blipFill>
          <a:blip r:embed="rId3">
            <a:clrChange>
              <a:clrFrom>
                <a:srgbClr val="FFFDFE"/>
              </a:clrFrom>
              <a:clrTo>
                <a:srgbClr val="FFFDFE">
                  <a:alpha val="0"/>
                </a:srgbClr>
              </a:clrTo>
            </a:clrChange>
            <a:lum contrast="12000"/>
            <a:extLst>
              <a:ext uri="{28A0092B-C50C-407E-A947-70E740481C1C}">
                <a14:useLocalDpi xmlns:a14="http://schemas.microsoft.com/office/drawing/2010/main" val="0"/>
              </a:ext>
            </a:extLst>
          </a:blip>
          <a:srcRect/>
          <a:stretch>
            <a:fillRect/>
          </a:stretch>
        </p:blipFill>
        <p:spPr bwMode="auto">
          <a:xfrm>
            <a:off x="152400" y="152400"/>
            <a:ext cx="10969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1027" descr="C:\My Documents\Cowpat\fly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953000"/>
            <a:ext cx="1314450" cy="1636713"/>
          </a:xfrm>
          <a:prstGeom prst="rect">
            <a:avLst/>
          </a:prstGeom>
          <a:noFill/>
          <a:ln>
            <a:noFill/>
          </a:ln>
          <a:extLst>
            <a:ext uri="{909E8E84-426E-40DD-AFC4-6F175D3DCCD1}">
              <a14:hiddenFill xmlns:a14="http://schemas.microsoft.com/office/drawing/2010/main">
                <a:solidFill>
                  <a:srgbClr val="70E000"/>
                </a:solidFill>
              </a14:hiddenFill>
            </a:ext>
            <a:ext uri="{91240B29-F687-4F45-9708-019B960494DF}">
              <a14:hiddenLine xmlns:a14="http://schemas.microsoft.com/office/drawing/2010/main" w="9525">
                <a:solidFill>
                  <a:schemeClr val="tx2"/>
                </a:solidFill>
                <a:miter lim="800000"/>
                <a:headEnd/>
                <a:tailEnd/>
              </a14:hiddenLine>
            </a:ext>
          </a:extLst>
        </p:spPr>
      </p:pic>
      <p:sp>
        <p:nvSpPr>
          <p:cNvPr id="31748" name="Freeform 1028"/>
          <p:cNvSpPr>
            <a:spLocks/>
          </p:cNvSpPr>
          <p:nvPr/>
        </p:nvSpPr>
        <p:spPr bwMode="auto">
          <a:xfrm>
            <a:off x="685800" y="533400"/>
            <a:ext cx="1092200" cy="4648200"/>
          </a:xfrm>
          <a:custGeom>
            <a:avLst/>
            <a:gdLst>
              <a:gd name="T0" fmla="*/ 0 w 688"/>
              <a:gd name="T1" fmla="*/ 0 h 2928"/>
              <a:gd name="T2" fmla="*/ 838200 w 688"/>
              <a:gd name="T3" fmla="*/ 1371600 h 2928"/>
              <a:gd name="T4" fmla="*/ 1066800 w 688"/>
              <a:gd name="T5" fmla="*/ 2590800 h 2928"/>
              <a:gd name="T6" fmla="*/ 990600 w 688"/>
              <a:gd name="T7" fmla="*/ 3886200 h 2928"/>
              <a:gd name="T8" fmla="*/ 914400 w 688"/>
              <a:gd name="T9" fmla="*/ 4648200 h 29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8" h="2928">
                <a:moveTo>
                  <a:pt x="0" y="0"/>
                </a:moveTo>
                <a:cubicBezTo>
                  <a:pt x="208" y="296"/>
                  <a:pt x="416" y="592"/>
                  <a:pt x="528" y="864"/>
                </a:cubicBezTo>
                <a:cubicBezTo>
                  <a:pt x="640" y="1136"/>
                  <a:pt x="656" y="1368"/>
                  <a:pt x="672" y="1632"/>
                </a:cubicBezTo>
                <a:cubicBezTo>
                  <a:pt x="688" y="1896"/>
                  <a:pt x="640" y="2232"/>
                  <a:pt x="624" y="2448"/>
                </a:cubicBezTo>
                <a:cubicBezTo>
                  <a:pt x="608" y="2664"/>
                  <a:pt x="584" y="2856"/>
                  <a:pt x="576" y="29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749" name="Rectangle 1029"/>
          <p:cNvSpPr>
            <a:spLocks noGrp="1" noChangeArrowheads="1"/>
          </p:cNvSpPr>
          <p:nvPr>
            <p:ph type="title"/>
          </p:nvPr>
        </p:nvSpPr>
        <p:spPr/>
        <p:txBody>
          <a:bodyPr/>
          <a:lstStyle/>
          <a:p>
            <a:pPr eaLnBrk="1" hangingPunct="1"/>
            <a:r>
              <a:rPr lang="en-GB" altLang="en-US" sz="6600" smtClean="0">
                <a:latin typeface="Comic Sans MS" panose="030F0702030302020204" pitchFamily="66" charset="0"/>
              </a:rPr>
              <a:t>ROKAKKUS</a:t>
            </a:r>
          </a:p>
        </p:txBody>
      </p:sp>
      <p:pic>
        <p:nvPicPr>
          <p:cNvPr id="31750" name="Picture 103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5000" y="1676400"/>
            <a:ext cx="6491288" cy="427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E000"/>
            </a:gs>
            <a:gs pos="100000">
              <a:srgbClr val="4B9500"/>
            </a:gs>
          </a:gsLst>
          <a:lin ang="2700000" scaled="1"/>
        </a:gradFill>
        <a:effectLst/>
      </p:bgPr>
    </p:bg>
    <p:spTree>
      <p:nvGrpSpPr>
        <p:cNvPr id="1" name=""/>
        <p:cNvGrpSpPr/>
        <p:nvPr/>
      </p:nvGrpSpPr>
      <p:grpSpPr>
        <a:xfrm>
          <a:off x="0" y="0"/>
          <a:ext cx="0" cy="0"/>
          <a:chOff x="0" y="0"/>
          <a:chExt cx="0" cy="0"/>
        </a:xfrm>
      </p:grpSpPr>
      <p:pic>
        <p:nvPicPr>
          <p:cNvPr id="33794" name="Picture 2" descr="C:\My Documents\Cowpat\logo.jpg"/>
          <p:cNvPicPr>
            <a:picLocks noChangeAspect="1" noChangeArrowheads="1"/>
          </p:cNvPicPr>
          <p:nvPr/>
        </p:nvPicPr>
        <p:blipFill>
          <a:blip r:embed="rId3">
            <a:clrChange>
              <a:clrFrom>
                <a:srgbClr val="FFFDFE"/>
              </a:clrFrom>
              <a:clrTo>
                <a:srgbClr val="FFFDFE">
                  <a:alpha val="0"/>
                </a:srgbClr>
              </a:clrTo>
            </a:clrChange>
            <a:lum contrast="12000"/>
            <a:extLst>
              <a:ext uri="{28A0092B-C50C-407E-A947-70E740481C1C}">
                <a14:useLocalDpi xmlns:a14="http://schemas.microsoft.com/office/drawing/2010/main" val="0"/>
              </a:ext>
            </a:extLst>
          </a:blip>
          <a:srcRect/>
          <a:stretch>
            <a:fillRect/>
          </a:stretch>
        </p:blipFill>
        <p:spPr bwMode="auto">
          <a:xfrm>
            <a:off x="152400" y="152400"/>
            <a:ext cx="10969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3" descr="C:\My Documents\Cowpat\fly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953000"/>
            <a:ext cx="1314450" cy="1636713"/>
          </a:xfrm>
          <a:prstGeom prst="rect">
            <a:avLst/>
          </a:prstGeom>
          <a:noFill/>
          <a:ln>
            <a:noFill/>
          </a:ln>
          <a:extLst>
            <a:ext uri="{909E8E84-426E-40DD-AFC4-6F175D3DCCD1}">
              <a14:hiddenFill xmlns:a14="http://schemas.microsoft.com/office/drawing/2010/main">
                <a:solidFill>
                  <a:srgbClr val="70E000"/>
                </a:solidFill>
              </a14:hiddenFill>
            </a:ext>
            <a:ext uri="{91240B29-F687-4F45-9708-019B960494DF}">
              <a14:hiddenLine xmlns:a14="http://schemas.microsoft.com/office/drawing/2010/main" w="9525">
                <a:solidFill>
                  <a:schemeClr val="tx2"/>
                </a:solidFill>
                <a:miter lim="800000"/>
                <a:headEnd/>
                <a:tailEnd/>
              </a14:hiddenLine>
            </a:ext>
          </a:extLst>
        </p:spPr>
      </p:pic>
      <p:sp>
        <p:nvSpPr>
          <p:cNvPr id="33796" name="Freeform 4"/>
          <p:cNvSpPr>
            <a:spLocks/>
          </p:cNvSpPr>
          <p:nvPr/>
        </p:nvSpPr>
        <p:spPr bwMode="auto">
          <a:xfrm>
            <a:off x="685800" y="533400"/>
            <a:ext cx="1092200" cy="4648200"/>
          </a:xfrm>
          <a:custGeom>
            <a:avLst/>
            <a:gdLst>
              <a:gd name="T0" fmla="*/ 0 w 688"/>
              <a:gd name="T1" fmla="*/ 0 h 2928"/>
              <a:gd name="T2" fmla="*/ 838200 w 688"/>
              <a:gd name="T3" fmla="*/ 1371600 h 2928"/>
              <a:gd name="T4" fmla="*/ 1066800 w 688"/>
              <a:gd name="T5" fmla="*/ 2590800 h 2928"/>
              <a:gd name="T6" fmla="*/ 990600 w 688"/>
              <a:gd name="T7" fmla="*/ 3886200 h 2928"/>
              <a:gd name="T8" fmla="*/ 914400 w 688"/>
              <a:gd name="T9" fmla="*/ 4648200 h 29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8" h="2928">
                <a:moveTo>
                  <a:pt x="0" y="0"/>
                </a:moveTo>
                <a:cubicBezTo>
                  <a:pt x="208" y="296"/>
                  <a:pt x="416" y="592"/>
                  <a:pt x="528" y="864"/>
                </a:cubicBezTo>
                <a:cubicBezTo>
                  <a:pt x="640" y="1136"/>
                  <a:pt x="656" y="1368"/>
                  <a:pt x="672" y="1632"/>
                </a:cubicBezTo>
                <a:cubicBezTo>
                  <a:pt x="688" y="1896"/>
                  <a:pt x="640" y="2232"/>
                  <a:pt x="624" y="2448"/>
                </a:cubicBezTo>
                <a:cubicBezTo>
                  <a:pt x="608" y="2664"/>
                  <a:pt x="584" y="2856"/>
                  <a:pt x="576" y="29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3797" name="Rectangle 5"/>
          <p:cNvSpPr>
            <a:spLocks noGrp="1" noChangeArrowheads="1"/>
          </p:cNvSpPr>
          <p:nvPr>
            <p:ph type="title"/>
          </p:nvPr>
        </p:nvSpPr>
        <p:spPr/>
        <p:txBody>
          <a:bodyPr/>
          <a:lstStyle/>
          <a:p>
            <a:pPr eaLnBrk="1" hangingPunct="1"/>
            <a:r>
              <a:rPr lang="en-GB" altLang="en-US" sz="6600" smtClean="0">
                <a:latin typeface="Comic Sans MS" panose="030F0702030302020204" pitchFamily="66" charset="0"/>
              </a:rPr>
              <a:t>BOX KITES</a:t>
            </a:r>
          </a:p>
        </p:txBody>
      </p:sp>
      <p:pic>
        <p:nvPicPr>
          <p:cNvPr id="33798" name="Picture 7" descr="C:\My Documents\Powerpoint\KITES\BOX.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1916113"/>
            <a:ext cx="4845050" cy="457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E000"/>
            </a:gs>
            <a:gs pos="100000">
              <a:srgbClr val="4B9500"/>
            </a:gs>
          </a:gsLst>
          <a:lin ang="2700000" scaled="1"/>
        </a:gradFill>
        <a:effectLst/>
      </p:bgPr>
    </p:bg>
    <p:spTree>
      <p:nvGrpSpPr>
        <p:cNvPr id="1" name=""/>
        <p:cNvGrpSpPr/>
        <p:nvPr/>
      </p:nvGrpSpPr>
      <p:grpSpPr>
        <a:xfrm>
          <a:off x="0" y="0"/>
          <a:ext cx="0" cy="0"/>
          <a:chOff x="0" y="0"/>
          <a:chExt cx="0" cy="0"/>
        </a:xfrm>
      </p:grpSpPr>
      <p:pic>
        <p:nvPicPr>
          <p:cNvPr id="35842" name="Picture 2" descr="C:\My Documents\Cowpat\logo.jpg"/>
          <p:cNvPicPr>
            <a:picLocks noChangeAspect="1" noChangeArrowheads="1"/>
          </p:cNvPicPr>
          <p:nvPr/>
        </p:nvPicPr>
        <p:blipFill>
          <a:blip r:embed="rId3">
            <a:clrChange>
              <a:clrFrom>
                <a:srgbClr val="FFFDFE"/>
              </a:clrFrom>
              <a:clrTo>
                <a:srgbClr val="FFFDFE">
                  <a:alpha val="0"/>
                </a:srgbClr>
              </a:clrTo>
            </a:clrChange>
            <a:lum contrast="12000"/>
            <a:extLst>
              <a:ext uri="{28A0092B-C50C-407E-A947-70E740481C1C}">
                <a14:useLocalDpi xmlns:a14="http://schemas.microsoft.com/office/drawing/2010/main" val="0"/>
              </a:ext>
            </a:extLst>
          </a:blip>
          <a:srcRect/>
          <a:stretch>
            <a:fillRect/>
          </a:stretch>
        </p:blipFill>
        <p:spPr bwMode="auto">
          <a:xfrm>
            <a:off x="152400" y="152400"/>
            <a:ext cx="10969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3" descr="C:\My Documents\Cowpat\fly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953000"/>
            <a:ext cx="1314450" cy="1636713"/>
          </a:xfrm>
          <a:prstGeom prst="rect">
            <a:avLst/>
          </a:prstGeom>
          <a:noFill/>
          <a:ln>
            <a:noFill/>
          </a:ln>
          <a:extLst>
            <a:ext uri="{909E8E84-426E-40DD-AFC4-6F175D3DCCD1}">
              <a14:hiddenFill xmlns:a14="http://schemas.microsoft.com/office/drawing/2010/main">
                <a:solidFill>
                  <a:srgbClr val="70E000"/>
                </a:solidFill>
              </a14:hiddenFill>
            </a:ext>
            <a:ext uri="{91240B29-F687-4F45-9708-019B960494DF}">
              <a14:hiddenLine xmlns:a14="http://schemas.microsoft.com/office/drawing/2010/main" w="9525">
                <a:solidFill>
                  <a:schemeClr val="tx2"/>
                </a:solidFill>
                <a:miter lim="800000"/>
                <a:headEnd/>
                <a:tailEnd/>
              </a14:hiddenLine>
            </a:ext>
          </a:extLst>
        </p:spPr>
      </p:pic>
      <p:sp>
        <p:nvSpPr>
          <p:cNvPr id="35844" name="Freeform 4"/>
          <p:cNvSpPr>
            <a:spLocks/>
          </p:cNvSpPr>
          <p:nvPr/>
        </p:nvSpPr>
        <p:spPr bwMode="auto">
          <a:xfrm>
            <a:off x="685800" y="533400"/>
            <a:ext cx="1092200" cy="4648200"/>
          </a:xfrm>
          <a:custGeom>
            <a:avLst/>
            <a:gdLst>
              <a:gd name="T0" fmla="*/ 0 w 688"/>
              <a:gd name="T1" fmla="*/ 0 h 2928"/>
              <a:gd name="T2" fmla="*/ 838200 w 688"/>
              <a:gd name="T3" fmla="*/ 1371600 h 2928"/>
              <a:gd name="T4" fmla="*/ 1066800 w 688"/>
              <a:gd name="T5" fmla="*/ 2590800 h 2928"/>
              <a:gd name="T6" fmla="*/ 990600 w 688"/>
              <a:gd name="T7" fmla="*/ 3886200 h 2928"/>
              <a:gd name="T8" fmla="*/ 914400 w 688"/>
              <a:gd name="T9" fmla="*/ 4648200 h 29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8" h="2928">
                <a:moveTo>
                  <a:pt x="0" y="0"/>
                </a:moveTo>
                <a:cubicBezTo>
                  <a:pt x="208" y="296"/>
                  <a:pt x="416" y="592"/>
                  <a:pt x="528" y="864"/>
                </a:cubicBezTo>
                <a:cubicBezTo>
                  <a:pt x="640" y="1136"/>
                  <a:pt x="656" y="1368"/>
                  <a:pt x="672" y="1632"/>
                </a:cubicBezTo>
                <a:cubicBezTo>
                  <a:pt x="688" y="1896"/>
                  <a:pt x="640" y="2232"/>
                  <a:pt x="624" y="2448"/>
                </a:cubicBezTo>
                <a:cubicBezTo>
                  <a:pt x="608" y="2664"/>
                  <a:pt x="584" y="2856"/>
                  <a:pt x="576" y="29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5845" name="Rectangle 5"/>
          <p:cNvSpPr>
            <a:spLocks noGrp="1" noChangeArrowheads="1"/>
          </p:cNvSpPr>
          <p:nvPr>
            <p:ph type="title"/>
          </p:nvPr>
        </p:nvSpPr>
        <p:spPr>
          <a:xfrm>
            <a:off x="2133600" y="533400"/>
            <a:ext cx="6553200" cy="1143000"/>
          </a:xfrm>
        </p:spPr>
        <p:txBody>
          <a:bodyPr/>
          <a:lstStyle/>
          <a:p>
            <a:pPr eaLnBrk="1" hangingPunct="1"/>
            <a:r>
              <a:rPr lang="en-GB" altLang="en-US" sz="4000" smtClean="0">
                <a:latin typeface="Comic Sans MS" panose="030F0702030302020204" pitchFamily="66" charset="0"/>
              </a:rPr>
              <a:t>COMPOUND BOX KITES</a:t>
            </a:r>
          </a:p>
        </p:txBody>
      </p:sp>
      <p:pic>
        <p:nvPicPr>
          <p:cNvPr id="35846" name="Picture 7" descr="C:\Users\Arthur\My Documents\Cowpat\Presentations\KITES\DISPLAY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1828800"/>
            <a:ext cx="6629400" cy="467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E000"/>
            </a:gs>
            <a:gs pos="100000">
              <a:srgbClr val="4B9500"/>
            </a:gs>
          </a:gsLst>
          <a:lin ang="2700000" scaled="1"/>
        </a:gradFill>
        <a:effectLst/>
      </p:bgPr>
    </p:bg>
    <p:spTree>
      <p:nvGrpSpPr>
        <p:cNvPr id="1" name=""/>
        <p:cNvGrpSpPr/>
        <p:nvPr/>
      </p:nvGrpSpPr>
      <p:grpSpPr>
        <a:xfrm>
          <a:off x="0" y="0"/>
          <a:ext cx="0" cy="0"/>
          <a:chOff x="0" y="0"/>
          <a:chExt cx="0" cy="0"/>
        </a:xfrm>
      </p:grpSpPr>
      <p:pic>
        <p:nvPicPr>
          <p:cNvPr id="37890" name="Picture 2" descr="C:\My Documents\Cowpat\logo.jpg"/>
          <p:cNvPicPr>
            <a:picLocks noChangeAspect="1" noChangeArrowheads="1"/>
          </p:cNvPicPr>
          <p:nvPr/>
        </p:nvPicPr>
        <p:blipFill>
          <a:blip r:embed="rId3">
            <a:clrChange>
              <a:clrFrom>
                <a:srgbClr val="FFFDFE"/>
              </a:clrFrom>
              <a:clrTo>
                <a:srgbClr val="FFFDFE">
                  <a:alpha val="0"/>
                </a:srgbClr>
              </a:clrTo>
            </a:clrChange>
            <a:lum contrast="12000"/>
            <a:extLst>
              <a:ext uri="{28A0092B-C50C-407E-A947-70E740481C1C}">
                <a14:useLocalDpi xmlns:a14="http://schemas.microsoft.com/office/drawing/2010/main" val="0"/>
              </a:ext>
            </a:extLst>
          </a:blip>
          <a:srcRect/>
          <a:stretch>
            <a:fillRect/>
          </a:stretch>
        </p:blipFill>
        <p:spPr bwMode="auto">
          <a:xfrm>
            <a:off x="152400" y="152400"/>
            <a:ext cx="10969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descr="C:\My Documents\Cowpat\fly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953000"/>
            <a:ext cx="1314450" cy="1636713"/>
          </a:xfrm>
          <a:prstGeom prst="rect">
            <a:avLst/>
          </a:prstGeom>
          <a:noFill/>
          <a:ln>
            <a:noFill/>
          </a:ln>
          <a:extLst>
            <a:ext uri="{909E8E84-426E-40DD-AFC4-6F175D3DCCD1}">
              <a14:hiddenFill xmlns:a14="http://schemas.microsoft.com/office/drawing/2010/main">
                <a:solidFill>
                  <a:srgbClr val="70E000"/>
                </a:solidFill>
              </a14:hiddenFill>
            </a:ext>
            <a:ext uri="{91240B29-F687-4F45-9708-019B960494DF}">
              <a14:hiddenLine xmlns:a14="http://schemas.microsoft.com/office/drawing/2010/main" w="9525">
                <a:solidFill>
                  <a:schemeClr val="tx2"/>
                </a:solidFill>
                <a:miter lim="800000"/>
                <a:headEnd/>
                <a:tailEnd/>
              </a14:hiddenLine>
            </a:ext>
          </a:extLst>
        </p:spPr>
      </p:pic>
      <p:sp>
        <p:nvSpPr>
          <p:cNvPr id="37892" name="Freeform 4"/>
          <p:cNvSpPr>
            <a:spLocks/>
          </p:cNvSpPr>
          <p:nvPr/>
        </p:nvSpPr>
        <p:spPr bwMode="auto">
          <a:xfrm>
            <a:off x="685800" y="533400"/>
            <a:ext cx="1092200" cy="4648200"/>
          </a:xfrm>
          <a:custGeom>
            <a:avLst/>
            <a:gdLst>
              <a:gd name="T0" fmla="*/ 0 w 688"/>
              <a:gd name="T1" fmla="*/ 0 h 2928"/>
              <a:gd name="T2" fmla="*/ 838200 w 688"/>
              <a:gd name="T3" fmla="*/ 1371600 h 2928"/>
              <a:gd name="T4" fmla="*/ 1066800 w 688"/>
              <a:gd name="T5" fmla="*/ 2590800 h 2928"/>
              <a:gd name="T6" fmla="*/ 990600 w 688"/>
              <a:gd name="T7" fmla="*/ 3886200 h 2928"/>
              <a:gd name="T8" fmla="*/ 914400 w 688"/>
              <a:gd name="T9" fmla="*/ 4648200 h 29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8" h="2928">
                <a:moveTo>
                  <a:pt x="0" y="0"/>
                </a:moveTo>
                <a:cubicBezTo>
                  <a:pt x="208" y="296"/>
                  <a:pt x="416" y="592"/>
                  <a:pt x="528" y="864"/>
                </a:cubicBezTo>
                <a:cubicBezTo>
                  <a:pt x="640" y="1136"/>
                  <a:pt x="656" y="1368"/>
                  <a:pt x="672" y="1632"/>
                </a:cubicBezTo>
                <a:cubicBezTo>
                  <a:pt x="688" y="1896"/>
                  <a:pt x="640" y="2232"/>
                  <a:pt x="624" y="2448"/>
                </a:cubicBezTo>
                <a:cubicBezTo>
                  <a:pt x="608" y="2664"/>
                  <a:pt x="584" y="2856"/>
                  <a:pt x="576" y="29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893" name="Rectangle 5"/>
          <p:cNvSpPr>
            <a:spLocks noGrp="1" noChangeArrowheads="1"/>
          </p:cNvSpPr>
          <p:nvPr>
            <p:ph type="title"/>
          </p:nvPr>
        </p:nvSpPr>
        <p:spPr/>
        <p:txBody>
          <a:bodyPr/>
          <a:lstStyle/>
          <a:p>
            <a:pPr eaLnBrk="1" hangingPunct="1"/>
            <a:r>
              <a:rPr lang="en-GB" altLang="en-US" sz="4800" smtClean="0">
                <a:latin typeface="Comic Sans MS" panose="030F0702030302020204" pitchFamily="66" charset="0"/>
              </a:rPr>
              <a:t>BELL TETRAHEDRAL</a:t>
            </a:r>
          </a:p>
        </p:txBody>
      </p:sp>
      <p:pic>
        <p:nvPicPr>
          <p:cNvPr id="37894" name="Picture 6" descr="C:\My Documents\Powerpoint\KITES\Tetra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2057400"/>
            <a:ext cx="4648200" cy="386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E000"/>
            </a:gs>
            <a:gs pos="100000">
              <a:srgbClr val="4B9500"/>
            </a:gs>
          </a:gsLst>
          <a:lin ang="2700000" scaled="1"/>
        </a:gradFill>
        <a:effectLst/>
      </p:bgPr>
    </p:bg>
    <p:spTree>
      <p:nvGrpSpPr>
        <p:cNvPr id="1" name=""/>
        <p:cNvGrpSpPr/>
        <p:nvPr/>
      </p:nvGrpSpPr>
      <p:grpSpPr>
        <a:xfrm>
          <a:off x="0" y="0"/>
          <a:ext cx="0" cy="0"/>
          <a:chOff x="0" y="0"/>
          <a:chExt cx="0" cy="0"/>
        </a:xfrm>
      </p:grpSpPr>
      <p:pic>
        <p:nvPicPr>
          <p:cNvPr id="39938" name="Picture 2" descr="C:\My Documents\Cowpat\logo.jpg"/>
          <p:cNvPicPr>
            <a:picLocks noChangeAspect="1" noChangeArrowheads="1"/>
          </p:cNvPicPr>
          <p:nvPr/>
        </p:nvPicPr>
        <p:blipFill>
          <a:blip r:embed="rId3">
            <a:clrChange>
              <a:clrFrom>
                <a:srgbClr val="FFFDFE"/>
              </a:clrFrom>
              <a:clrTo>
                <a:srgbClr val="FFFDFE">
                  <a:alpha val="0"/>
                </a:srgbClr>
              </a:clrTo>
            </a:clrChange>
            <a:lum contrast="12000"/>
            <a:extLst>
              <a:ext uri="{28A0092B-C50C-407E-A947-70E740481C1C}">
                <a14:useLocalDpi xmlns:a14="http://schemas.microsoft.com/office/drawing/2010/main" val="0"/>
              </a:ext>
            </a:extLst>
          </a:blip>
          <a:srcRect/>
          <a:stretch>
            <a:fillRect/>
          </a:stretch>
        </p:blipFill>
        <p:spPr bwMode="auto">
          <a:xfrm>
            <a:off x="152400" y="152400"/>
            <a:ext cx="10969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3" descr="C:\My Documents\Cowpat\fly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953000"/>
            <a:ext cx="1314450" cy="1636713"/>
          </a:xfrm>
          <a:prstGeom prst="rect">
            <a:avLst/>
          </a:prstGeom>
          <a:noFill/>
          <a:ln>
            <a:noFill/>
          </a:ln>
          <a:extLst>
            <a:ext uri="{909E8E84-426E-40DD-AFC4-6F175D3DCCD1}">
              <a14:hiddenFill xmlns:a14="http://schemas.microsoft.com/office/drawing/2010/main">
                <a:solidFill>
                  <a:srgbClr val="70E000"/>
                </a:solidFill>
              </a14:hiddenFill>
            </a:ext>
            <a:ext uri="{91240B29-F687-4F45-9708-019B960494DF}">
              <a14:hiddenLine xmlns:a14="http://schemas.microsoft.com/office/drawing/2010/main" w="9525">
                <a:solidFill>
                  <a:schemeClr val="tx2"/>
                </a:solidFill>
                <a:miter lim="800000"/>
                <a:headEnd/>
                <a:tailEnd/>
              </a14:hiddenLine>
            </a:ext>
          </a:extLst>
        </p:spPr>
      </p:pic>
      <p:sp>
        <p:nvSpPr>
          <p:cNvPr id="39940" name="Freeform 4"/>
          <p:cNvSpPr>
            <a:spLocks/>
          </p:cNvSpPr>
          <p:nvPr/>
        </p:nvSpPr>
        <p:spPr bwMode="auto">
          <a:xfrm>
            <a:off x="685800" y="533400"/>
            <a:ext cx="1092200" cy="4648200"/>
          </a:xfrm>
          <a:custGeom>
            <a:avLst/>
            <a:gdLst>
              <a:gd name="T0" fmla="*/ 0 w 688"/>
              <a:gd name="T1" fmla="*/ 0 h 2928"/>
              <a:gd name="T2" fmla="*/ 838200 w 688"/>
              <a:gd name="T3" fmla="*/ 1371600 h 2928"/>
              <a:gd name="T4" fmla="*/ 1066800 w 688"/>
              <a:gd name="T5" fmla="*/ 2590800 h 2928"/>
              <a:gd name="T6" fmla="*/ 990600 w 688"/>
              <a:gd name="T7" fmla="*/ 3886200 h 2928"/>
              <a:gd name="T8" fmla="*/ 914400 w 688"/>
              <a:gd name="T9" fmla="*/ 4648200 h 29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8" h="2928">
                <a:moveTo>
                  <a:pt x="0" y="0"/>
                </a:moveTo>
                <a:cubicBezTo>
                  <a:pt x="208" y="296"/>
                  <a:pt x="416" y="592"/>
                  <a:pt x="528" y="864"/>
                </a:cubicBezTo>
                <a:cubicBezTo>
                  <a:pt x="640" y="1136"/>
                  <a:pt x="656" y="1368"/>
                  <a:pt x="672" y="1632"/>
                </a:cubicBezTo>
                <a:cubicBezTo>
                  <a:pt x="688" y="1896"/>
                  <a:pt x="640" y="2232"/>
                  <a:pt x="624" y="2448"/>
                </a:cubicBezTo>
                <a:cubicBezTo>
                  <a:pt x="608" y="2664"/>
                  <a:pt x="584" y="2856"/>
                  <a:pt x="576" y="29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9941" name="Rectangle 5"/>
          <p:cNvSpPr>
            <a:spLocks noGrp="1" noChangeArrowheads="1"/>
          </p:cNvSpPr>
          <p:nvPr>
            <p:ph type="title"/>
          </p:nvPr>
        </p:nvSpPr>
        <p:spPr/>
        <p:txBody>
          <a:bodyPr/>
          <a:lstStyle/>
          <a:p>
            <a:pPr eaLnBrk="1" hangingPunct="1"/>
            <a:r>
              <a:rPr lang="en-GB" altLang="en-US" sz="6600" smtClean="0">
                <a:latin typeface="Comic Sans MS" panose="030F0702030302020204" pitchFamily="66" charset="0"/>
              </a:rPr>
              <a:t>SLED KITE</a:t>
            </a:r>
          </a:p>
        </p:txBody>
      </p:sp>
      <p:pic>
        <p:nvPicPr>
          <p:cNvPr id="39942" name="Picture 7" descr="C:\My Documents\Powerpoint\KITES\parasledt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2057400"/>
            <a:ext cx="6124575" cy="427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E000"/>
            </a:gs>
            <a:gs pos="100000">
              <a:srgbClr val="4B9500"/>
            </a:gs>
          </a:gsLst>
          <a:lin ang="2700000" scaled="1"/>
        </a:gradFill>
        <a:effectLst/>
      </p:bgPr>
    </p:bg>
    <p:spTree>
      <p:nvGrpSpPr>
        <p:cNvPr id="1" name=""/>
        <p:cNvGrpSpPr/>
        <p:nvPr/>
      </p:nvGrpSpPr>
      <p:grpSpPr>
        <a:xfrm>
          <a:off x="0" y="0"/>
          <a:ext cx="0" cy="0"/>
          <a:chOff x="0" y="0"/>
          <a:chExt cx="0" cy="0"/>
        </a:xfrm>
      </p:grpSpPr>
      <p:pic>
        <p:nvPicPr>
          <p:cNvPr id="5122" name="Picture 2" descr="C:\My Documents\Cowpat\logo.jpg"/>
          <p:cNvPicPr>
            <a:picLocks noChangeAspect="1" noChangeArrowheads="1"/>
          </p:cNvPicPr>
          <p:nvPr/>
        </p:nvPicPr>
        <p:blipFill>
          <a:blip r:embed="rId3">
            <a:clrChange>
              <a:clrFrom>
                <a:srgbClr val="FFFDFE"/>
              </a:clrFrom>
              <a:clrTo>
                <a:srgbClr val="FFFDFE">
                  <a:alpha val="0"/>
                </a:srgbClr>
              </a:clrTo>
            </a:clrChange>
            <a:lum contrast="12000"/>
            <a:extLst>
              <a:ext uri="{28A0092B-C50C-407E-A947-70E740481C1C}">
                <a14:useLocalDpi xmlns:a14="http://schemas.microsoft.com/office/drawing/2010/main" val="0"/>
              </a:ext>
            </a:extLst>
          </a:blip>
          <a:srcRect/>
          <a:stretch>
            <a:fillRect/>
          </a:stretch>
        </p:blipFill>
        <p:spPr bwMode="auto">
          <a:xfrm>
            <a:off x="152400" y="152400"/>
            <a:ext cx="10969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descr="C:\My Documents\Cowpat\fly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953000"/>
            <a:ext cx="1314450" cy="1636713"/>
          </a:xfrm>
          <a:prstGeom prst="rect">
            <a:avLst/>
          </a:prstGeom>
          <a:noFill/>
          <a:ln>
            <a:noFill/>
          </a:ln>
          <a:extLst>
            <a:ext uri="{909E8E84-426E-40DD-AFC4-6F175D3DCCD1}">
              <a14:hiddenFill xmlns:a14="http://schemas.microsoft.com/office/drawing/2010/main">
                <a:solidFill>
                  <a:srgbClr val="70E000"/>
                </a:solidFill>
              </a14:hiddenFill>
            </a:ext>
            <a:ext uri="{91240B29-F687-4F45-9708-019B960494DF}">
              <a14:hiddenLine xmlns:a14="http://schemas.microsoft.com/office/drawing/2010/main" w="9525">
                <a:solidFill>
                  <a:schemeClr val="tx2"/>
                </a:solidFill>
                <a:miter lim="800000"/>
                <a:headEnd/>
                <a:tailEnd/>
              </a14:hiddenLine>
            </a:ext>
          </a:extLst>
        </p:spPr>
      </p:pic>
      <p:sp>
        <p:nvSpPr>
          <p:cNvPr id="5124" name="Freeform 4"/>
          <p:cNvSpPr>
            <a:spLocks/>
          </p:cNvSpPr>
          <p:nvPr/>
        </p:nvSpPr>
        <p:spPr bwMode="auto">
          <a:xfrm>
            <a:off x="685800" y="533400"/>
            <a:ext cx="1092200" cy="4648200"/>
          </a:xfrm>
          <a:custGeom>
            <a:avLst/>
            <a:gdLst>
              <a:gd name="T0" fmla="*/ 0 w 688"/>
              <a:gd name="T1" fmla="*/ 0 h 2928"/>
              <a:gd name="T2" fmla="*/ 838200 w 688"/>
              <a:gd name="T3" fmla="*/ 1371600 h 2928"/>
              <a:gd name="T4" fmla="*/ 1066800 w 688"/>
              <a:gd name="T5" fmla="*/ 2590800 h 2928"/>
              <a:gd name="T6" fmla="*/ 990600 w 688"/>
              <a:gd name="T7" fmla="*/ 3886200 h 2928"/>
              <a:gd name="T8" fmla="*/ 914400 w 688"/>
              <a:gd name="T9" fmla="*/ 4648200 h 29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8" h="2928">
                <a:moveTo>
                  <a:pt x="0" y="0"/>
                </a:moveTo>
                <a:cubicBezTo>
                  <a:pt x="208" y="296"/>
                  <a:pt x="416" y="592"/>
                  <a:pt x="528" y="864"/>
                </a:cubicBezTo>
                <a:cubicBezTo>
                  <a:pt x="640" y="1136"/>
                  <a:pt x="656" y="1368"/>
                  <a:pt x="672" y="1632"/>
                </a:cubicBezTo>
                <a:cubicBezTo>
                  <a:pt x="688" y="1896"/>
                  <a:pt x="640" y="2232"/>
                  <a:pt x="624" y="2448"/>
                </a:cubicBezTo>
                <a:cubicBezTo>
                  <a:pt x="608" y="2664"/>
                  <a:pt x="584" y="2856"/>
                  <a:pt x="576" y="29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25" name="Rectangle 5"/>
          <p:cNvSpPr>
            <a:spLocks noGrp="1" noChangeArrowheads="1"/>
          </p:cNvSpPr>
          <p:nvPr>
            <p:ph type="title"/>
          </p:nvPr>
        </p:nvSpPr>
        <p:spPr>
          <a:xfrm>
            <a:off x="2362200" y="1524000"/>
            <a:ext cx="5867400" cy="1143000"/>
          </a:xfrm>
        </p:spPr>
        <p:txBody>
          <a:bodyPr/>
          <a:lstStyle/>
          <a:p>
            <a:pPr eaLnBrk="1" hangingPunct="1"/>
            <a:r>
              <a:rPr lang="en-GB" altLang="en-US" sz="6600" smtClean="0">
                <a:latin typeface="Comic Sans MS" panose="030F0702030302020204" pitchFamily="66" charset="0"/>
              </a:rPr>
              <a:t>History</a:t>
            </a:r>
          </a:p>
        </p:txBody>
      </p:sp>
      <p:pic>
        <p:nvPicPr>
          <p:cNvPr id="5126" name="Picture 6" descr="C:\My Documents\Powerpoint\Asian Man 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4200" y="2971800"/>
            <a:ext cx="4672013" cy="301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E000"/>
            </a:gs>
            <a:gs pos="100000">
              <a:srgbClr val="4B9500"/>
            </a:gs>
          </a:gsLst>
          <a:lin ang="2700000" scaled="1"/>
        </a:gradFill>
        <a:effectLst/>
      </p:bgPr>
    </p:bg>
    <p:spTree>
      <p:nvGrpSpPr>
        <p:cNvPr id="1" name=""/>
        <p:cNvGrpSpPr/>
        <p:nvPr/>
      </p:nvGrpSpPr>
      <p:grpSpPr>
        <a:xfrm>
          <a:off x="0" y="0"/>
          <a:ext cx="0" cy="0"/>
          <a:chOff x="0" y="0"/>
          <a:chExt cx="0" cy="0"/>
        </a:xfrm>
      </p:grpSpPr>
      <p:pic>
        <p:nvPicPr>
          <p:cNvPr id="41986" name="Picture 2" descr="C:\My Documents\Cowpat\logo.jpg"/>
          <p:cNvPicPr>
            <a:picLocks noChangeAspect="1" noChangeArrowheads="1"/>
          </p:cNvPicPr>
          <p:nvPr/>
        </p:nvPicPr>
        <p:blipFill>
          <a:blip r:embed="rId3">
            <a:clrChange>
              <a:clrFrom>
                <a:srgbClr val="FFFDFE"/>
              </a:clrFrom>
              <a:clrTo>
                <a:srgbClr val="FFFDFE">
                  <a:alpha val="0"/>
                </a:srgbClr>
              </a:clrTo>
            </a:clrChange>
            <a:lum contrast="12000"/>
            <a:extLst>
              <a:ext uri="{28A0092B-C50C-407E-A947-70E740481C1C}">
                <a14:useLocalDpi xmlns:a14="http://schemas.microsoft.com/office/drawing/2010/main" val="0"/>
              </a:ext>
            </a:extLst>
          </a:blip>
          <a:srcRect/>
          <a:stretch>
            <a:fillRect/>
          </a:stretch>
        </p:blipFill>
        <p:spPr bwMode="auto">
          <a:xfrm>
            <a:off x="152400" y="152400"/>
            <a:ext cx="10969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3" descr="C:\My Documents\Cowpat\fly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953000"/>
            <a:ext cx="1314450" cy="1636713"/>
          </a:xfrm>
          <a:prstGeom prst="rect">
            <a:avLst/>
          </a:prstGeom>
          <a:noFill/>
          <a:ln>
            <a:noFill/>
          </a:ln>
          <a:extLst>
            <a:ext uri="{909E8E84-426E-40DD-AFC4-6F175D3DCCD1}">
              <a14:hiddenFill xmlns:a14="http://schemas.microsoft.com/office/drawing/2010/main">
                <a:solidFill>
                  <a:srgbClr val="70E000"/>
                </a:solidFill>
              </a14:hiddenFill>
            </a:ext>
            <a:ext uri="{91240B29-F687-4F45-9708-019B960494DF}">
              <a14:hiddenLine xmlns:a14="http://schemas.microsoft.com/office/drawing/2010/main" w="9525">
                <a:solidFill>
                  <a:schemeClr val="tx2"/>
                </a:solidFill>
                <a:miter lim="800000"/>
                <a:headEnd/>
                <a:tailEnd/>
              </a14:hiddenLine>
            </a:ext>
          </a:extLst>
        </p:spPr>
      </p:pic>
      <p:sp>
        <p:nvSpPr>
          <p:cNvPr id="41988" name="Freeform 4"/>
          <p:cNvSpPr>
            <a:spLocks/>
          </p:cNvSpPr>
          <p:nvPr/>
        </p:nvSpPr>
        <p:spPr bwMode="auto">
          <a:xfrm>
            <a:off x="685800" y="533400"/>
            <a:ext cx="1092200" cy="4648200"/>
          </a:xfrm>
          <a:custGeom>
            <a:avLst/>
            <a:gdLst>
              <a:gd name="T0" fmla="*/ 0 w 688"/>
              <a:gd name="T1" fmla="*/ 0 h 2928"/>
              <a:gd name="T2" fmla="*/ 838200 w 688"/>
              <a:gd name="T3" fmla="*/ 1371600 h 2928"/>
              <a:gd name="T4" fmla="*/ 1066800 w 688"/>
              <a:gd name="T5" fmla="*/ 2590800 h 2928"/>
              <a:gd name="T6" fmla="*/ 990600 w 688"/>
              <a:gd name="T7" fmla="*/ 3886200 h 2928"/>
              <a:gd name="T8" fmla="*/ 914400 w 688"/>
              <a:gd name="T9" fmla="*/ 4648200 h 29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8" h="2928">
                <a:moveTo>
                  <a:pt x="0" y="0"/>
                </a:moveTo>
                <a:cubicBezTo>
                  <a:pt x="208" y="296"/>
                  <a:pt x="416" y="592"/>
                  <a:pt x="528" y="864"/>
                </a:cubicBezTo>
                <a:cubicBezTo>
                  <a:pt x="640" y="1136"/>
                  <a:pt x="656" y="1368"/>
                  <a:pt x="672" y="1632"/>
                </a:cubicBezTo>
                <a:cubicBezTo>
                  <a:pt x="688" y="1896"/>
                  <a:pt x="640" y="2232"/>
                  <a:pt x="624" y="2448"/>
                </a:cubicBezTo>
                <a:cubicBezTo>
                  <a:pt x="608" y="2664"/>
                  <a:pt x="584" y="2856"/>
                  <a:pt x="576" y="29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989" name="Rectangle 5"/>
          <p:cNvSpPr>
            <a:spLocks noGrp="1" noChangeArrowheads="1"/>
          </p:cNvSpPr>
          <p:nvPr>
            <p:ph type="title"/>
          </p:nvPr>
        </p:nvSpPr>
        <p:spPr/>
        <p:txBody>
          <a:bodyPr/>
          <a:lstStyle/>
          <a:p>
            <a:pPr eaLnBrk="1" hangingPunct="1"/>
            <a:r>
              <a:rPr lang="en-GB" altLang="en-US" sz="6600" smtClean="0">
                <a:latin typeface="Comic Sans MS" panose="030F0702030302020204" pitchFamily="66" charset="0"/>
              </a:rPr>
              <a:t>LARGE LIFTER</a:t>
            </a:r>
          </a:p>
        </p:txBody>
      </p:sp>
      <p:pic>
        <p:nvPicPr>
          <p:cNvPr id="41990" name="Picture 6" descr="C:\My Documents\Powerpoint\KITES\STRA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1981200"/>
            <a:ext cx="60198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E000"/>
            </a:gs>
            <a:gs pos="100000">
              <a:srgbClr val="4B9500"/>
            </a:gs>
          </a:gsLst>
          <a:lin ang="2700000" scaled="1"/>
        </a:gradFill>
        <a:effectLst/>
      </p:bgPr>
    </p:bg>
    <p:spTree>
      <p:nvGrpSpPr>
        <p:cNvPr id="1" name=""/>
        <p:cNvGrpSpPr/>
        <p:nvPr/>
      </p:nvGrpSpPr>
      <p:grpSpPr>
        <a:xfrm>
          <a:off x="0" y="0"/>
          <a:ext cx="0" cy="0"/>
          <a:chOff x="0" y="0"/>
          <a:chExt cx="0" cy="0"/>
        </a:xfrm>
      </p:grpSpPr>
      <p:pic>
        <p:nvPicPr>
          <p:cNvPr id="44034" name="Picture 2" descr="C:\My Documents\Cowpat\logo.jpg"/>
          <p:cNvPicPr>
            <a:picLocks noChangeAspect="1" noChangeArrowheads="1"/>
          </p:cNvPicPr>
          <p:nvPr/>
        </p:nvPicPr>
        <p:blipFill>
          <a:blip r:embed="rId3">
            <a:clrChange>
              <a:clrFrom>
                <a:srgbClr val="FFFDFE"/>
              </a:clrFrom>
              <a:clrTo>
                <a:srgbClr val="FFFDFE">
                  <a:alpha val="0"/>
                </a:srgbClr>
              </a:clrTo>
            </a:clrChange>
            <a:lum contrast="12000"/>
            <a:extLst>
              <a:ext uri="{28A0092B-C50C-407E-A947-70E740481C1C}">
                <a14:useLocalDpi xmlns:a14="http://schemas.microsoft.com/office/drawing/2010/main" val="0"/>
              </a:ext>
            </a:extLst>
          </a:blip>
          <a:srcRect/>
          <a:stretch>
            <a:fillRect/>
          </a:stretch>
        </p:blipFill>
        <p:spPr bwMode="auto">
          <a:xfrm>
            <a:off x="152400" y="152400"/>
            <a:ext cx="10969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descr="C:\My Documents\Cowpat\fly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953000"/>
            <a:ext cx="1314450" cy="1636713"/>
          </a:xfrm>
          <a:prstGeom prst="rect">
            <a:avLst/>
          </a:prstGeom>
          <a:noFill/>
          <a:ln>
            <a:noFill/>
          </a:ln>
          <a:extLst>
            <a:ext uri="{909E8E84-426E-40DD-AFC4-6F175D3DCCD1}">
              <a14:hiddenFill xmlns:a14="http://schemas.microsoft.com/office/drawing/2010/main">
                <a:solidFill>
                  <a:srgbClr val="70E000"/>
                </a:solidFill>
              </a14:hiddenFill>
            </a:ext>
            <a:ext uri="{91240B29-F687-4F45-9708-019B960494DF}">
              <a14:hiddenLine xmlns:a14="http://schemas.microsoft.com/office/drawing/2010/main" w="9525">
                <a:solidFill>
                  <a:schemeClr val="tx2"/>
                </a:solidFill>
                <a:miter lim="800000"/>
                <a:headEnd/>
                <a:tailEnd/>
              </a14:hiddenLine>
            </a:ext>
          </a:extLst>
        </p:spPr>
      </p:pic>
      <p:sp>
        <p:nvSpPr>
          <p:cNvPr id="44036" name="Freeform 4"/>
          <p:cNvSpPr>
            <a:spLocks/>
          </p:cNvSpPr>
          <p:nvPr/>
        </p:nvSpPr>
        <p:spPr bwMode="auto">
          <a:xfrm>
            <a:off x="685800" y="533400"/>
            <a:ext cx="1092200" cy="4648200"/>
          </a:xfrm>
          <a:custGeom>
            <a:avLst/>
            <a:gdLst>
              <a:gd name="T0" fmla="*/ 0 w 688"/>
              <a:gd name="T1" fmla="*/ 0 h 2928"/>
              <a:gd name="T2" fmla="*/ 838200 w 688"/>
              <a:gd name="T3" fmla="*/ 1371600 h 2928"/>
              <a:gd name="T4" fmla="*/ 1066800 w 688"/>
              <a:gd name="T5" fmla="*/ 2590800 h 2928"/>
              <a:gd name="T6" fmla="*/ 990600 w 688"/>
              <a:gd name="T7" fmla="*/ 3886200 h 2928"/>
              <a:gd name="T8" fmla="*/ 914400 w 688"/>
              <a:gd name="T9" fmla="*/ 4648200 h 29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8" h="2928">
                <a:moveTo>
                  <a:pt x="0" y="0"/>
                </a:moveTo>
                <a:cubicBezTo>
                  <a:pt x="208" y="296"/>
                  <a:pt x="416" y="592"/>
                  <a:pt x="528" y="864"/>
                </a:cubicBezTo>
                <a:cubicBezTo>
                  <a:pt x="640" y="1136"/>
                  <a:pt x="656" y="1368"/>
                  <a:pt x="672" y="1632"/>
                </a:cubicBezTo>
                <a:cubicBezTo>
                  <a:pt x="688" y="1896"/>
                  <a:pt x="640" y="2232"/>
                  <a:pt x="624" y="2448"/>
                </a:cubicBezTo>
                <a:cubicBezTo>
                  <a:pt x="608" y="2664"/>
                  <a:pt x="584" y="2856"/>
                  <a:pt x="576" y="29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037" name="Rectangle 5"/>
          <p:cNvSpPr>
            <a:spLocks noGrp="1" noChangeArrowheads="1"/>
          </p:cNvSpPr>
          <p:nvPr>
            <p:ph type="title"/>
          </p:nvPr>
        </p:nvSpPr>
        <p:spPr/>
        <p:txBody>
          <a:bodyPr/>
          <a:lstStyle/>
          <a:p>
            <a:pPr eaLnBrk="1" hangingPunct="1"/>
            <a:r>
              <a:rPr lang="en-GB" altLang="en-US" sz="6600" smtClean="0">
                <a:latin typeface="Comic Sans MS" panose="030F0702030302020204" pitchFamily="66" charset="0"/>
              </a:rPr>
              <a:t>SOFT KITES</a:t>
            </a:r>
          </a:p>
        </p:txBody>
      </p:sp>
      <p:pic>
        <p:nvPicPr>
          <p:cNvPr id="4403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2133600"/>
            <a:ext cx="4878388" cy="354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E000"/>
            </a:gs>
            <a:gs pos="100000">
              <a:srgbClr val="4B9500"/>
            </a:gs>
          </a:gsLst>
          <a:lin ang="2700000" scaled="1"/>
        </a:gradFill>
        <a:effectLst/>
      </p:bgPr>
    </p:bg>
    <p:spTree>
      <p:nvGrpSpPr>
        <p:cNvPr id="1" name=""/>
        <p:cNvGrpSpPr/>
        <p:nvPr/>
      </p:nvGrpSpPr>
      <p:grpSpPr>
        <a:xfrm>
          <a:off x="0" y="0"/>
          <a:ext cx="0" cy="0"/>
          <a:chOff x="0" y="0"/>
          <a:chExt cx="0" cy="0"/>
        </a:xfrm>
      </p:grpSpPr>
      <p:pic>
        <p:nvPicPr>
          <p:cNvPr id="46082" name="Picture 2" descr="C:\My Documents\Cowpat\logo.jpg"/>
          <p:cNvPicPr>
            <a:picLocks noChangeAspect="1" noChangeArrowheads="1"/>
          </p:cNvPicPr>
          <p:nvPr/>
        </p:nvPicPr>
        <p:blipFill>
          <a:blip r:embed="rId3">
            <a:clrChange>
              <a:clrFrom>
                <a:srgbClr val="FFFDFE"/>
              </a:clrFrom>
              <a:clrTo>
                <a:srgbClr val="FFFDFE">
                  <a:alpha val="0"/>
                </a:srgbClr>
              </a:clrTo>
            </a:clrChange>
            <a:lum contrast="12000"/>
            <a:extLst>
              <a:ext uri="{28A0092B-C50C-407E-A947-70E740481C1C}">
                <a14:useLocalDpi xmlns:a14="http://schemas.microsoft.com/office/drawing/2010/main" val="0"/>
              </a:ext>
            </a:extLst>
          </a:blip>
          <a:srcRect/>
          <a:stretch>
            <a:fillRect/>
          </a:stretch>
        </p:blipFill>
        <p:spPr bwMode="auto">
          <a:xfrm>
            <a:off x="152400" y="152400"/>
            <a:ext cx="10969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3" descr="C:\My Documents\Cowpat\fly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953000"/>
            <a:ext cx="1314450" cy="1636713"/>
          </a:xfrm>
          <a:prstGeom prst="rect">
            <a:avLst/>
          </a:prstGeom>
          <a:noFill/>
          <a:ln>
            <a:noFill/>
          </a:ln>
          <a:extLst>
            <a:ext uri="{909E8E84-426E-40DD-AFC4-6F175D3DCCD1}">
              <a14:hiddenFill xmlns:a14="http://schemas.microsoft.com/office/drawing/2010/main">
                <a:solidFill>
                  <a:srgbClr val="70E000"/>
                </a:solidFill>
              </a14:hiddenFill>
            </a:ext>
            <a:ext uri="{91240B29-F687-4F45-9708-019B960494DF}">
              <a14:hiddenLine xmlns:a14="http://schemas.microsoft.com/office/drawing/2010/main" w="9525">
                <a:solidFill>
                  <a:schemeClr val="tx2"/>
                </a:solidFill>
                <a:miter lim="800000"/>
                <a:headEnd/>
                <a:tailEnd/>
              </a14:hiddenLine>
            </a:ext>
          </a:extLst>
        </p:spPr>
      </p:pic>
      <p:sp>
        <p:nvSpPr>
          <p:cNvPr id="46084" name="Freeform 4"/>
          <p:cNvSpPr>
            <a:spLocks/>
          </p:cNvSpPr>
          <p:nvPr/>
        </p:nvSpPr>
        <p:spPr bwMode="auto">
          <a:xfrm>
            <a:off x="685800" y="533400"/>
            <a:ext cx="1092200" cy="4648200"/>
          </a:xfrm>
          <a:custGeom>
            <a:avLst/>
            <a:gdLst>
              <a:gd name="T0" fmla="*/ 0 w 688"/>
              <a:gd name="T1" fmla="*/ 0 h 2928"/>
              <a:gd name="T2" fmla="*/ 838200 w 688"/>
              <a:gd name="T3" fmla="*/ 1371600 h 2928"/>
              <a:gd name="T4" fmla="*/ 1066800 w 688"/>
              <a:gd name="T5" fmla="*/ 2590800 h 2928"/>
              <a:gd name="T6" fmla="*/ 990600 w 688"/>
              <a:gd name="T7" fmla="*/ 3886200 h 2928"/>
              <a:gd name="T8" fmla="*/ 914400 w 688"/>
              <a:gd name="T9" fmla="*/ 4648200 h 29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8" h="2928">
                <a:moveTo>
                  <a:pt x="0" y="0"/>
                </a:moveTo>
                <a:cubicBezTo>
                  <a:pt x="208" y="296"/>
                  <a:pt x="416" y="592"/>
                  <a:pt x="528" y="864"/>
                </a:cubicBezTo>
                <a:cubicBezTo>
                  <a:pt x="640" y="1136"/>
                  <a:pt x="656" y="1368"/>
                  <a:pt x="672" y="1632"/>
                </a:cubicBezTo>
                <a:cubicBezTo>
                  <a:pt x="688" y="1896"/>
                  <a:pt x="640" y="2232"/>
                  <a:pt x="624" y="2448"/>
                </a:cubicBezTo>
                <a:cubicBezTo>
                  <a:pt x="608" y="2664"/>
                  <a:pt x="584" y="2856"/>
                  <a:pt x="576" y="29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085" name="Rectangle 5"/>
          <p:cNvSpPr>
            <a:spLocks noGrp="1" noChangeArrowheads="1"/>
          </p:cNvSpPr>
          <p:nvPr>
            <p:ph type="title"/>
          </p:nvPr>
        </p:nvSpPr>
        <p:spPr/>
        <p:txBody>
          <a:bodyPr/>
          <a:lstStyle/>
          <a:p>
            <a:pPr eaLnBrk="1" hangingPunct="1"/>
            <a:r>
              <a:rPr lang="en-GB" altLang="en-US" sz="6600" smtClean="0">
                <a:latin typeface="Comic Sans MS" panose="030F0702030302020204" pitchFamily="66" charset="0"/>
              </a:rPr>
              <a:t>KITES TODAY</a:t>
            </a:r>
          </a:p>
        </p:txBody>
      </p:sp>
      <p:pic>
        <p:nvPicPr>
          <p:cNvPr id="46086" name="Picture 8" descr="C:\My Documents\Powerpoint\KITES\LEG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3200" y="1752600"/>
            <a:ext cx="40386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E000"/>
            </a:gs>
            <a:gs pos="100000">
              <a:srgbClr val="4B9500"/>
            </a:gs>
          </a:gsLst>
          <a:lin ang="2700000" scaled="1"/>
        </a:gradFill>
        <a:effectLst/>
      </p:bgPr>
    </p:bg>
    <p:spTree>
      <p:nvGrpSpPr>
        <p:cNvPr id="1" name=""/>
        <p:cNvGrpSpPr/>
        <p:nvPr/>
      </p:nvGrpSpPr>
      <p:grpSpPr>
        <a:xfrm>
          <a:off x="0" y="0"/>
          <a:ext cx="0" cy="0"/>
          <a:chOff x="0" y="0"/>
          <a:chExt cx="0" cy="0"/>
        </a:xfrm>
      </p:grpSpPr>
      <p:pic>
        <p:nvPicPr>
          <p:cNvPr id="48130" name="Picture 2" descr="C:\My Documents\Cowpat\logo.jpg"/>
          <p:cNvPicPr>
            <a:picLocks noChangeAspect="1" noChangeArrowheads="1"/>
          </p:cNvPicPr>
          <p:nvPr/>
        </p:nvPicPr>
        <p:blipFill>
          <a:blip r:embed="rId3">
            <a:clrChange>
              <a:clrFrom>
                <a:srgbClr val="FFFDFE"/>
              </a:clrFrom>
              <a:clrTo>
                <a:srgbClr val="FFFDFE">
                  <a:alpha val="0"/>
                </a:srgbClr>
              </a:clrTo>
            </a:clrChange>
            <a:lum contrast="12000"/>
            <a:extLst>
              <a:ext uri="{28A0092B-C50C-407E-A947-70E740481C1C}">
                <a14:useLocalDpi xmlns:a14="http://schemas.microsoft.com/office/drawing/2010/main" val="0"/>
              </a:ext>
            </a:extLst>
          </a:blip>
          <a:srcRect/>
          <a:stretch>
            <a:fillRect/>
          </a:stretch>
        </p:blipFill>
        <p:spPr bwMode="auto">
          <a:xfrm>
            <a:off x="152400" y="152400"/>
            <a:ext cx="10969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descr="C:\My Documents\Cowpat\fly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953000"/>
            <a:ext cx="1314450" cy="1636713"/>
          </a:xfrm>
          <a:prstGeom prst="rect">
            <a:avLst/>
          </a:prstGeom>
          <a:noFill/>
          <a:ln>
            <a:noFill/>
          </a:ln>
          <a:extLst>
            <a:ext uri="{909E8E84-426E-40DD-AFC4-6F175D3DCCD1}">
              <a14:hiddenFill xmlns:a14="http://schemas.microsoft.com/office/drawing/2010/main">
                <a:solidFill>
                  <a:srgbClr val="70E000"/>
                </a:solidFill>
              </a14:hiddenFill>
            </a:ext>
            <a:ext uri="{91240B29-F687-4F45-9708-019B960494DF}">
              <a14:hiddenLine xmlns:a14="http://schemas.microsoft.com/office/drawing/2010/main" w="9525">
                <a:solidFill>
                  <a:schemeClr val="tx2"/>
                </a:solidFill>
                <a:miter lim="800000"/>
                <a:headEnd/>
                <a:tailEnd/>
              </a14:hiddenLine>
            </a:ext>
          </a:extLst>
        </p:spPr>
      </p:pic>
      <p:sp>
        <p:nvSpPr>
          <p:cNvPr id="48132" name="Freeform 4"/>
          <p:cNvSpPr>
            <a:spLocks/>
          </p:cNvSpPr>
          <p:nvPr/>
        </p:nvSpPr>
        <p:spPr bwMode="auto">
          <a:xfrm>
            <a:off x="685800" y="533400"/>
            <a:ext cx="1092200" cy="4648200"/>
          </a:xfrm>
          <a:custGeom>
            <a:avLst/>
            <a:gdLst>
              <a:gd name="T0" fmla="*/ 0 w 688"/>
              <a:gd name="T1" fmla="*/ 0 h 2928"/>
              <a:gd name="T2" fmla="*/ 838200 w 688"/>
              <a:gd name="T3" fmla="*/ 1371600 h 2928"/>
              <a:gd name="T4" fmla="*/ 1066800 w 688"/>
              <a:gd name="T5" fmla="*/ 2590800 h 2928"/>
              <a:gd name="T6" fmla="*/ 990600 w 688"/>
              <a:gd name="T7" fmla="*/ 3886200 h 2928"/>
              <a:gd name="T8" fmla="*/ 914400 w 688"/>
              <a:gd name="T9" fmla="*/ 4648200 h 29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8" h="2928">
                <a:moveTo>
                  <a:pt x="0" y="0"/>
                </a:moveTo>
                <a:cubicBezTo>
                  <a:pt x="208" y="296"/>
                  <a:pt x="416" y="592"/>
                  <a:pt x="528" y="864"/>
                </a:cubicBezTo>
                <a:cubicBezTo>
                  <a:pt x="640" y="1136"/>
                  <a:pt x="656" y="1368"/>
                  <a:pt x="672" y="1632"/>
                </a:cubicBezTo>
                <a:cubicBezTo>
                  <a:pt x="688" y="1896"/>
                  <a:pt x="640" y="2232"/>
                  <a:pt x="624" y="2448"/>
                </a:cubicBezTo>
                <a:cubicBezTo>
                  <a:pt x="608" y="2664"/>
                  <a:pt x="584" y="2856"/>
                  <a:pt x="576" y="29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133" name="Rectangle 5"/>
          <p:cNvSpPr>
            <a:spLocks noGrp="1" noChangeArrowheads="1"/>
          </p:cNvSpPr>
          <p:nvPr>
            <p:ph type="title"/>
          </p:nvPr>
        </p:nvSpPr>
        <p:spPr/>
        <p:txBody>
          <a:bodyPr/>
          <a:lstStyle/>
          <a:p>
            <a:pPr eaLnBrk="1" hangingPunct="1"/>
            <a:r>
              <a:rPr lang="en-GB" altLang="en-US" sz="6600" smtClean="0">
                <a:latin typeface="Comic Sans MS" panose="030F0702030302020204" pitchFamily="66" charset="0"/>
              </a:rPr>
              <a:t>DELTA KITES</a:t>
            </a:r>
          </a:p>
        </p:txBody>
      </p:sp>
      <p:pic>
        <p:nvPicPr>
          <p:cNvPr id="48134" name="Picture 6" descr="C:\My Documents\Powerpoint\KITES\DELTA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2035175"/>
            <a:ext cx="5556250"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E000"/>
            </a:gs>
            <a:gs pos="100000">
              <a:srgbClr val="4B9500"/>
            </a:gs>
          </a:gsLst>
          <a:lin ang="2700000" scaled="1"/>
        </a:gradFill>
        <a:effectLst/>
      </p:bgPr>
    </p:bg>
    <p:spTree>
      <p:nvGrpSpPr>
        <p:cNvPr id="1" name=""/>
        <p:cNvGrpSpPr/>
        <p:nvPr/>
      </p:nvGrpSpPr>
      <p:grpSpPr>
        <a:xfrm>
          <a:off x="0" y="0"/>
          <a:ext cx="0" cy="0"/>
          <a:chOff x="0" y="0"/>
          <a:chExt cx="0" cy="0"/>
        </a:xfrm>
      </p:grpSpPr>
      <p:pic>
        <p:nvPicPr>
          <p:cNvPr id="50178" name="Picture 2" descr="C:\My Documents\Cowpat\logo.jpg"/>
          <p:cNvPicPr>
            <a:picLocks noChangeAspect="1" noChangeArrowheads="1"/>
          </p:cNvPicPr>
          <p:nvPr/>
        </p:nvPicPr>
        <p:blipFill>
          <a:blip r:embed="rId3">
            <a:clrChange>
              <a:clrFrom>
                <a:srgbClr val="FFFDFE"/>
              </a:clrFrom>
              <a:clrTo>
                <a:srgbClr val="FFFDFE">
                  <a:alpha val="0"/>
                </a:srgbClr>
              </a:clrTo>
            </a:clrChange>
            <a:lum contrast="12000"/>
            <a:extLst>
              <a:ext uri="{28A0092B-C50C-407E-A947-70E740481C1C}">
                <a14:useLocalDpi xmlns:a14="http://schemas.microsoft.com/office/drawing/2010/main" val="0"/>
              </a:ext>
            </a:extLst>
          </a:blip>
          <a:srcRect/>
          <a:stretch>
            <a:fillRect/>
          </a:stretch>
        </p:blipFill>
        <p:spPr bwMode="auto">
          <a:xfrm>
            <a:off x="152400" y="152400"/>
            <a:ext cx="10969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descr="C:\My Documents\Cowpat\fly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953000"/>
            <a:ext cx="1314450" cy="1636713"/>
          </a:xfrm>
          <a:prstGeom prst="rect">
            <a:avLst/>
          </a:prstGeom>
          <a:noFill/>
          <a:ln>
            <a:noFill/>
          </a:ln>
          <a:extLst>
            <a:ext uri="{909E8E84-426E-40DD-AFC4-6F175D3DCCD1}">
              <a14:hiddenFill xmlns:a14="http://schemas.microsoft.com/office/drawing/2010/main">
                <a:solidFill>
                  <a:srgbClr val="70E000"/>
                </a:solidFill>
              </a14:hiddenFill>
            </a:ext>
            <a:ext uri="{91240B29-F687-4F45-9708-019B960494DF}">
              <a14:hiddenLine xmlns:a14="http://schemas.microsoft.com/office/drawing/2010/main" w="9525">
                <a:solidFill>
                  <a:schemeClr val="tx2"/>
                </a:solidFill>
                <a:miter lim="800000"/>
                <a:headEnd/>
                <a:tailEnd/>
              </a14:hiddenLine>
            </a:ext>
          </a:extLst>
        </p:spPr>
      </p:pic>
      <p:sp>
        <p:nvSpPr>
          <p:cNvPr id="50180" name="Freeform 4"/>
          <p:cNvSpPr>
            <a:spLocks/>
          </p:cNvSpPr>
          <p:nvPr/>
        </p:nvSpPr>
        <p:spPr bwMode="auto">
          <a:xfrm>
            <a:off x="685800" y="533400"/>
            <a:ext cx="1092200" cy="4648200"/>
          </a:xfrm>
          <a:custGeom>
            <a:avLst/>
            <a:gdLst>
              <a:gd name="T0" fmla="*/ 0 w 688"/>
              <a:gd name="T1" fmla="*/ 0 h 2928"/>
              <a:gd name="T2" fmla="*/ 838200 w 688"/>
              <a:gd name="T3" fmla="*/ 1371600 h 2928"/>
              <a:gd name="T4" fmla="*/ 1066800 w 688"/>
              <a:gd name="T5" fmla="*/ 2590800 h 2928"/>
              <a:gd name="T6" fmla="*/ 990600 w 688"/>
              <a:gd name="T7" fmla="*/ 3886200 h 2928"/>
              <a:gd name="T8" fmla="*/ 914400 w 688"/>
              <a:gd name="T9" fmla="*/ 4648200 h 29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8" h="2928">
                <a:moveTo>
                  <a:pt x="0" y="0"/>
                </a:moveTo>
                <a:cubicBezTo>
                  <a:pt x="208" y="296"/>
                  <a:pt x="416" y="592"/>
                  <a:pt x="528" y="864"/>
                </a:cubicBezTo>
                <a:cubicBezTo>
                  <a:pt x="640" y="1136"/>
                  <a:pt x="656" y="1368"/>
                  <a:pt x="672" y="1632"/>
                </a:cubicBezTo>
                <a:cubicBezTo>
                  <a:pt x="688" y="1896"/>
                  <a:pt x="640" y="2232"/>
                  <a:pt x="624" y="2448"/>
                </a:cubicBezTo>
                <a:cubicBezTo>
                  <a:pt x="608" y="2664"/>
                  <a:pt x="584" y="2856"/>
                  <a:pt x="576" y="29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181" name="Rectangle 5"/>
          <p:cNvSpPr>
            <a:spLocks noGrp="1" noChangeArrowheads="1"/>
          </p:cNvSpPr>
          <p:nvPr>
            <p:ph type="title"/>
          </p:nvPr>
        </p:nvSpPr>
        <p:spPr/>
        <p:txBody>
          <a:bodyPr/>
          <a:lstStyle/>
          <a:p>
            <a:pPr eaLnBrk="1" hangingPunct="1"/>
            <a:r>
              <a:rPr lang="en-GB" altLang="en-US" sz="6600" smtClean="0">
                <a:latin typeface="Comic Sans MS" panose="030F0702030302020204" pitchFamily="66" charset="0"/>
              </a:rPr>
              <a:t>MAN LIFTING</a:t>
            </a:r>
          </a:p>
        </p:txBody>
      </p:sp>
      <p:pic>
        <p:nvPicPr>
          <p:cNvPr id="50182" name="Picture 6" descr="C:\My Documents\Powerpoint\KITES\bollrid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2000250"/>
            <a:ext cx="556260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E000"/>
            </a:gs>
            <a:gs pos="100000">
              <a:srgbClr val="4B9500"/>
            </a:gs>
          </a:gsLst>
          <a:lin ang="2700000" scaled="1"/>
        </a:gradFill>
        <a:effectLst/>
      </p:bgPr>
    </p:bg>
    <p:spTree>
      <p:nvGrpSpPr>
        <p:cNvPr id="1" name=""/>
        <p:cNvGrpSpPr/>
        <p:nvPr/>
      </p:nvGrpSpPr>
      <p:grpSpPr>
        <a:xfrm>
          <a:off x="0" y="0"/>
          <a:ext cx="0" cy="0"/>
          <a:chOff x="0" y="0"/>
          <a:chExt cx="0" cy="0"/>
        </a:xfrm>
      </p:grpSpPr>
      <p:pic>
        <p:nvPicPr>
          <p:cNvPr id="52226" name="Picture 2" descr="C:\My Documents\Cowpat\logo.jpg"/>
          <p:cNvPicPr>
            <a:picLocks noChangeAspect="1" noChangeArrowheads="1"/>
          </p:cNvPicPr>
          <p:nvPr/>
        </p:nvPicPr>
        <p:blipFill>
          <a:blip r:embed="rId3">
            <a:clrChange>
              <a:clrFrom>
                <a:srgbClr val="FFFDFE"/>
              </a:clrFrom>
              <a:clrTo>
                <a:srgbClr val="FFFDFE">
                  <a:alpha val="0"/>
                </a:srgbClr>
              </a:clrTo>
            </a:clrChange>
            <a:lum contrast="12000"/>
            <a:extLst>
              <a:ext uri="{28A0092B-C50C-407E-A947-70E740481C1C}">
                <a14:useLocalDpi xmlns:a14="http://schemas.microsoft.com/office/drawing/2010/main" val="0"/>
              </a:ext>
            </a:extLst>
          </a:blip>
          <a:srcRect/>
          <a:stretch>
            <a:fillRect/>
          </a:stretch>
        </p:blipFill>
        <p:spPr bwMode="auto">
          <a:xfrm>
            <a:off x="152400" y="152400"/>
            <a:ext cx="10969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3" descr="C:\My Documents\Cowpat\fly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953000"/>
            <a:ext cx="1314450" cy="1636713"/>
          </a:xfrm>
          <a:prstGeom prst="rect">
            <a:avLst/>
          </a:prstGeom>
          <a:noFill/>
          <a:ln>
            <a:noFill/>
          </a:ln>
          <a:extLst>
            <a:ext uri="{909E8E84-426E-40DD-AFC4-6F175D3DCCD1}">
              <a14:hiddenFill xmlns:a14="http://schemas.microsoft.com/office/drawing/2010/main">
                <a:solidFill>
                  <a:srgbClr val="70E000"/>
                </a:solidFill>
              </a14:hiddenFill>
            </a:ext>
            <a:ext uri="{91240B29-F687-4F45-9708-019B960494DF}">
              <a14:hiddenLine xmlns:a14="http://schemas.microsoft.com/office/drawing/2010/main" w="9525">
                <a:solidFill>
                  <a:schemeClr val="tx2"/>
                </a:solidFill>
                <a:miter lim="800000"/>
                <a:headEnd/>
                <a:tailEnd/>
              </a14:hiddenLine>
            </a:ext>
          </a:extLst>
        </p:spPr>
      </p:pic>
      <p:sp>
        <p:nvSpPr>
          <p:cNvPr id="52228" name="Freeform 4"/>
          <p:cNvSpPr>
            <a:spLocks/>
          </p:cNvSpPr>
          <p:nvPr/>
        </p:nvSpPr>
        <p:spPr bwMode="auto">
          <a:xfrm>
            <a:off x="685800" y="533400"/>
            <a:ext cx="1092200" cy="4648200"/>
          </a:xfrm>
          <a:custGeom>
            <a:avLst/>
            <a:gdLst>
              <a:gd name="T0" fmla="*/ 0 w 688"/>
              <a:gd name="T1" fmla="*/ 0 h 2928"/>
              <a:gd name="T2" fmla="*/ 838200 w 688"/>
              <a:gd name="T3" fmla="*/ 1371600 h 2928"/>
              <a:gd name="T4" fmla="*/ 1066800 w 688"/>
              <a:gd name="T5" fmla="*/ 2590800 h 2928"/>
              <a:gd name="T6" fmla="*/ 990600 w 688"/>
              <a:gd name="T7" fmla="*/ 3886200 h 2928"/>
              <a:gd name="T8" fmla="*/ 914400 w 688"/>
              <a:gd name="T9" fmla="*/ 4648200 h 29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8" h="2928">
                <a:moveTo>
                  <a:pt x="0" y="0"/>
                </a:moveTo>
                <a:cubicBezTo>
                  <a:pt x="208" y="296"/>
                  <a:pt x="416" y="592"/>
                  <a:pt x="528" y="864"/>
                </a:cubicBezTo>
                <a:cubicBezTo>
                  <a:pt x="640" y="1136"/>
                  <a:pt x="656" y="1368"/>
                  <a:pt x="672" y="1632"/>
                </a:cubicBezTo>
                <a:cubicBezTo>
                  <a:pt x="688" y="1896"/>
                  <a:pt x="640" y="2232"/>
                  <a:pt x="624" y="2448"/>
                </a:cubicBezTo>
                <a:cubicBezTo>
                  <a:pt x="608" y="2664"/>
                  <a:pt x="584" y="2856"/>
                  <a:pt x="576" y="29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2229" name="Rectangle 5"/>
          <p:cNvSpPr>
            <a:spLocks noGrp="1" noChangeArrowheads="1"/>
          </p:cNvSpPr>
          <p:nvPr>
            <p:ph type="title"/>
          </p:nvPr>
        </p:nvSpPr>
        <p:spPr/>
        <p:txBody>
          <a:bodyPr/>
          <a:lstStyle/>
          <a:p>
            <a:pPr eaLnBrk="1" hangingPunct="1"/>
            <a:r>
              <a:rPr lang="en-GB" altLang="en-US" sz="6600" smtClean="0">
                <a:latin typeface="Comic Sans MS" panose="030F0702030302020204" pitchFamily="66" charset="0"/>
              </a:rPr>
              <a:t>KITE TRAINS</a:t>
            </a:r>
          </a:p>
        </p:txBody>
      </p:sp>
      <p:pic>
        <p:nvPicPr>
          <p:cNvPr id="52230" name="Picture 7" descr="C:\My Documents\Powerpoint\KITES\Trai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5600" y="2362200"/>
            <a:ext cx="3867150"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E000"/>
            </a:gs>
            <a:gs pos="100000">
              <a:srgbClr val="4B9500"/>
            </a:gs>
          </a:gsLst>
          <a:lin ang="2700000" scaled="1"/>
        </a:gradFill>
        <a:effectLst/>
      </p:bgPr>
    </p:bg>
    <p:spTree>
      <p:nvGrpSpPr>
        <p:cNvPr id="1" name=""/>
        <p:cNvGrpSpPr/>
        <p:nvPr/>
      </p:nvGrpSpPr>
      <p:grpSpPr>
        <a:xfrm>
          <a:off x="0" y="0"/>
          <a:ext cx="0" cy="0"/>
          <a:chOff x="0" y="0"/>
          <a:chExt cx="0" cy="0"/>
        </a:xfrm>
      </p:grpSpPr>
      <p:pic>
        <p:nvPicPr>
          <p:cNvPr id="54274" name="Picture 2" descr="C:\My Documents\Cowpat\logo.jpg"/>
          <p:cNvPicPr>
            <a:picLocks noChangeAspect="1" noChangeArrowheads="1"/>
          </p:cNvPicPr>
          <p:nvPr/>
        </p:nvPicPr>
        <p:blipFill>
          <a:blip r:embed="rId3">
            <a:clrChange>
              <a:clrFrom>
                <a:srgbClr val="FFFDFE"/>
              </a:clrFrom>
              <a:clrTo>
                <a:srgbClr val="FFFDFE">
                  <a:alpha val="0"/>
                </a:srgbClr>
              </a:clrTo>
            </a:clrChange>
            <a:lum contrast="12000"/>
            <a:extLst>
              <a:ext uri="{28A0092B-C50C-407E-A947-70E740481C1C}">
                <a14:useLocalDpi xmlns:a14="http://schemas.microsoft.com/office/drawing/2010/main" val="0"/>
              </a:ext>
            </a:extLst>
          </a:blip>
          <a:srcRect/>
          <a:stretch>
            <a:fillRect/>
          </a:stretch>
        </p:blipFill>
        <p:spPr bwMode="auto">
          <a:xfrm>
            <a:off x="152400" y="152400"/>
            <a:ext cx="10969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3" descr="C:\My Documents\Cowpat\fly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953000"/>
            <a:ext cx="1314450" cy="1636713"/>
          </a:xfrm>
          <a:prstGeom prst="rect">
            <a:avLst/>
          </a:prstGeom>
          <a:noFill/>
          <a:ln>
            <a:noFill/>
          </a:ln>
          <a:extLst>
            <a:ext uri="{909E8E84-426E-40DD-AFC4-6F175D3DCCD1}">
              <a14:hiddenFill xmlns:a14="http://schemas.microsoft.com/office/drawing/2010/main">
                <a:solidFill>
                  <a:srgbClr val="70E000"/>
                </a:solidFill>
              </a14:hiddenFill>
            </a:ext>
            <a:ext uri="{91240B29-F687-4F45-9708-019B960494DF}">
              <a14:hiddenLine xmlns:a14="http://schemas.microsoft.com/office/drawing/2010/main" w="9525">
                <a:solidFill>
                  <a:schemeClr val="tx2"/>
                </a:solidFill>
                <a:miter lim="800000"/>
                <a:headEnd/>
                <a:tailEnd/>
              </a14:hiddenLine>
            </a:ext>
          </a:extLst>
        </p:spPr>
      </p:pic>
      <p:sp>
        <p:nvSpPr>
          <p:cNvPr id="54276" name="Freeform 4"/>
          <p:cNvSpPr>
            <a:spLocks/>
          </p:cNvSpPr>
          <p:nvPr/>
        </p:nvSpPr>
        <p:spPr bwMode="auto">
          <a:xfrm>
            <a:off x="685800" y="533400"/>
            <a:ext cx="1092200" cy="4648200"/>
          </a:xfrm>
          <a:custGeom>
            <a:avLst/>
            <a:gdLst>
              <a:gd name="T0" fmla="*/ 0 w 688"/>
              <a:gd name="T1" fmla="*/ 0 h 2928"/>
              <a:gd name="T2" fmla="*/ 838200 w 688"/>
              <a:gd name="T3" fmla="*/ 1371600 h 2928"/>
              <a:gd name="T4" fmla="*/ 1066800 w 688"/>
              <a:gd name="T5" fmla="*/ 2590800 h 2928"/>
              <a:gd name="T6" fmla="*/ 990600 w 688"/>
              <a:gd name="T7" fmla="*/ 3886200 h 2928"/>
              <a:gd name="T8" fmla="*/ 914400 w 688"/>
              <a:gd name="T9" fmla="*/ 4648200 h 29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8" h="2928">
                <a:moveTo>
                  <a:pt x="0" y="0"/>
                </a:moveTo>
                <a:cubicBezTo>
                  <a:pt x="208" y="296"/>
                  <a:pt x="416" y="592"/>
                  <a:pt x="528" y="864"/>
                </a:cubicBezTo>
                <a:cubicBezTo>
                  <a:pt x="640" y="1136"/>
                  <a:pt x="656" y="1368"/>
                  <a:pt x="672" y="1632"/>
                </a:cubicBezTo>
                <a:cubicBezTo>
                  <a:pt x="688" y="1896"/>
                  <a:pt x="640" y="2232"/>
                  <a:pt x="624" y="2448"/>
                </a:cubicBezTo>
                <a:cubicBezTo>
                  <a:pt x="608" y="2664"/>
                  <a:pt x="584" y="2856"/>
                  <a:pt x="576" y="29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4277" name="Rectangle 5"/>
          <p:cNvSpPr>
            <a:spLocks noGrp="1" noChangeArrowheads="1"/>
          </p:cNvSpPr>
          <p:nvPr>
            <p:ph type="title"/>
          </p:nvPr>
        </p:nvSpPr>
        <p:spPr/>
        <p:txBody>
          <a:bodyPr/>
          <a:lstStyle/>
          <a:p>
            <a:pPr eaLnBrk="1" hangingPunct="1"/>
            <a:r>
              <a:rPr lang="en-GB" altLang="en-US" sz="6600" smtClean="0">
                <a:latin typeface="Comic Sans MS" panose="030F0702030302020204" pitchFamily="66" charset="0"/>
              </a:rPr>
              <a:t>KITE TRAINS</a:t>
            </a:r>
          </a:p>
        </p:txBody>
      </p:sp>
      <p:pic>
        <p:nvPicPr>
          <p:cNvPr id="5427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1811338"/>
            <a:ext cx="5867400" cy="4735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E000"/>
            </a:gs>
            <a:gs pos="100000">
              <a:srgbClr val="4B9500"/>
            </a:gs>
          </a:gsLst>
          <a:lin ang="2700000" scaled="1"/>
        </a:gradFill>
        <a:effectLst/>
      </p:bgPr>
    </p:bg>
    <p:spTree>
      <p:nvGrpSpPr>
        <p:cNvPr id="1" name=""/>
        <p:cNvGrpSpPr/>
        <p:nvPr/>
      </p:nvGrpSpPr>
      <p:grpSpPr>
        <a:xfrm>
          <a:off x="0" y="0"/>
          <a:ext cx="0" cy="0"/>
          <a:chOff x="0" y="0"/>
          <a:chExt cx="0" cy="0"/>
        </a:xfrm>
      </p:grpSpPr>
      <p:pic>
        <p:nvPicPr>
          <p:cNvPr id="56322" name="Picture 2" descr="C:\My Documents\Cowpat\logo.jpg"/>
          <p:cNvPicPr>
            <a:picLocks noChangeAspect="1" noChangeArrowheads="1"/>
          </p:cNvPicPr>
          <p:nvPr/>
        </p:nvPicPr>
        <p:blipFill>
          <a:blip r:embed="rId3">
            <a:clrChange>
              <a:clrFrom>
                <a:srgbClr val="FFFDFE"/>
              </a:clrFrom>
              <a:clrTo>
                <a:srgbClr val="FFFDFE">
                  <a:alpha val="0"/>
                </a:srgbClr>
              </a:clrTo>
            </a:clrChange>
            <a:lum contrast="12000"/>
            <a:extLst>
              <a:ext uri="{28A0092B-C50C-407E-A947-70E740481C1C}">
                <a14:useLocalDpi xmlns:a14="http://schemas.microsoft.com/office/drawing/2010/main" val="0"/>
              </a:ext>
            </a:extLst>
          </a:blip>
          <a:srcRect/>
          <a:stretch>
            <a:fillRect/>
          </a:stretch>
        </p:blipFill>
        <p:spPr bwMode="auto">
          <a:xfrm>
            <a:off x="152400" y="152400"/>
            <a:ext cx="10969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3" descr="C:\My Documents\Cowpat\fly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953000"/>
            <a:ext cx="1314450" cy="1636713"/>
          </a:xfrm>
          <a:prstGeom prst="rect">
            <a:avLst/>
          </a:prstGeom>
          <a:noFill/>
          <a:ln>
            <a:noFill/>
          </a:ln>
          <a:extLst>
            <a:ext uri="{909E8E84-426E-40DD-AFC4-6F175D3DCCD1}">
              <a14:hiddenFill xmlns:a14="http://schemas.microsoft.com/office/drawing/2010/main">
                <a:solidFill>
                  <a:srgbClr val="70E000"/>
                </a:solidFill>
              </a14:hiddenFill>
            </a:ext>
            <a:ext uri="{91240B29-F687-4F45-9708-019B960494DF}">
              <a14:hiddenLine xmlns:a14="http://schemas.microsoft.com/office/drawing/2010/main" w="9525">
                <a:solidFill>
                  <a:schemeClr val="tx2"/>
                </a:solidFill>
                <a:miter lim="800000"/>
                <a:headEnd/>
                <a:tailEnd/>
              </a14:hiddenLine>
            </a:ext>
          </a:extLst>
        </p:spPr>
      </p:pic>
      <p:sp>
        <p:nvSpPr>
          <p:cNvPr id="56324" name="Freeform 4"/>
          <p:cNvSpPr>
            <a:spLocks/>
          </p:cNvSpPr>
          <p:nvPr/>
        </p:nvSpPr>
        <p:spPr bwMode="auto">
          <a:xfrm>
            <a:off x="685800" y="533400"/>
            <a:ext cx="1092200" cy="4648200"/>
          </a:xfrm>
          <a:custGeom>
            <a:avLst/>
            <a:gdLst>
              <a:gd name="T0" fmla="*/ 0 w 688"/>
              <a:gd name="T1" fmla="*/ 0 h 2928"/>
              <a:gd name="T2" fmla="*/ 838200 w 688"/>
              <a:gd name="T3" fmla="*/ 1371600 h 2928"/>
              <a:gd name="T4" fmla="*/ 1066800 w 688"/>
              <a:gd name="T5" fmla="*/ 2590800 h 2928"/>
              <a:gd name="T6" fmla="*/ 990600 w 688"/>
              <a:gd name="T7" fmla="*/ 3886200 h 2928"/>
              <a:gd name="T8" fmla="*/ 914400 w 688"/>
              <a:gd name="T9" fmla="*/ 4648200 h 29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8" h="2928">
                <a:moveTo>
                  <a:pt x="0" y="0"/>
                </a:moveTo>
                <a:cubicBezTo>
                  <a:pt x="208" y="296"/>
                  <a:pt x="416" y="592"/>
                  <a:pt x="528" y="864"/>
                </a:cubicBezTo>
                <a:cubicBezTo>
                  <a:pt x="640" y="1136"/>
                  <a:pt x="656" y="1368"/>
                  <a:pt x="672" y="1632"/>
                </a:cubicBezTo>
                <a:cubicBezTo>
                  <a:pt x="688" y="1896"/>
                  <a:pt x="640" y="2232"/>
                  <a:pt x="624" y="2448"/>
                </a:cubicBezTo>
                <a:cubicBezTo>
                  <a:pt x="608" y="2664"/>
                  <a:pt x="584" y="2856"/>
                  <a:pt x="576" y="29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6325" name="Rectangle 6"/>
          <p:cNvSpPr>
            <a:spLocks noGrp="1" noChangeArrowheads="1"/>
          </p:cNvSpPr>
          <p:nvPr>
            <p:ph type="title"/>
          </p:nvPr>
        </p:nvSpPr>
        <p:spPr/>
        <p:txBody>
          <a:bodyPr/>
          <a:lstStyle/>
          <a:p>
            <a:pPr eaLnBrk="1" hangingPunct="1"/>
            <a:r>
              <a:rPr lang="en-GB" altLang="en-US" sz="4800" smtClean="0">
                <a:latin typeface="Comic Sans MS" panose="030F0702030302020204" pitchFamily="66" charset="0"/>
              </a:rPr>
              <a:t>USES OF KITES</a:t>
            </a:r>
            <a:r>
              <a:rPr lang="en-GB" altLang="en-US" sz="2400" smtClean="0">
                <a:latin typeface="Comic Sans MS" panose="030F0702030302020204" pitchFamily="66" charset="0"/>
              </a:rPr>
              <a:t/>
            </a:r>
            <a:br>
              <a:rPr lang="en-GB" altLang="en-US" sz="2400" smtClean="0">
                <a:latin typeface="Comic Sans MS" panose="030F0702030302020204" pitchFamily="66" charset="0"/>
              </a:rPr>
            </a:br>
            <a:r>
              <a:rPr lang="en-GB" altLang="en-US" sz="2400" smtClean="0">
                <a:latin typeface="Comic Sans MS" panose="030F0702030302020204" pitchFamily="66" charset="0"/>
              </a:rPr>
              <a:t>FRANKLIN’S LIGHTNING EXPERIMENTS</a:t>
            </a:r>
            <a:endParaRPr lang="en-GB" altLang="en-US" sz="4800" smtClean="0">
              <a:latin typeface="Comic Sans MS" panose="030F0702030302020204" pitchFamily="66" charset="0"/>
            </a:endParaRPr>
          </a:p>
        </p:txBody>
      </p:sp>
      <p:pic>
        <p:nvPicPr>
          <p:cNvPr id="56326" name="Picture 7" descr="C:\My Documents\Powerpoint\Frankli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1828800"/>
            <a:ext cx="3400425"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E000"/>
            </a:gs>
            <a:gs pos="100000">
              <a:srgbClr val="4B9500"/>
            </a:gs>
          </a:gsLst>
          <a:lin ang="2700000" scaled="1"/>
        </a:gradFill>
        <a:effectLst/>
      </p:bgPr>
    </p:bg>
    <p:spTree>
      <p:nvGrpSpPr>
        <p:cNvPr id="1" name=""/>
        <p:cNvGrpSpPr/>
        <p:nvPr/>
      </p:nvGrpSpPr>
      <p:grpSpPr>
        <a:xfrm>
          <a:off x="0" y="0"/>
          <a:ext cx="0" cy="0"/>
          <a:chOff x="0" y="0"/>
          <a:chExt cx="0" cy="0"/>
        </a:xfrm>
      </p:grpSpPr>
      <p:pic>
        <p:nvPicPr>
          <p:cNvPr id="58370" name="Picture 2" descr="C:\My Documents\Cowpat\logo.jpg"/>
          <p:cNvPicPr>
            <a:picLocks noChangeAspect="1" noChangeArrowheads="1"/>
          </p:cNvPicPr>
          <p:nvPr/>
        </p:nvPicPr>
        <p:blipFill>
          <a:blip r:embed="rId3">
            <a:clrChange>
              <a:clrFrom>
                <a:srgbClr val="FFFDFE"/>
              </a:clrFrom>
              <a:clrTo>
                <a:srgbClr val="FFFDFE">
                  <a:alpha val="0"/>
                </a:srgbClr>
              </a:clrTo>
            </a:clrChange>
            <a:lum contrast="12000"/>
            <a:extLst>
              <a:ext uri="{28A0092B-C50C-407E-A947-70E740481C1C}">
                <a14:useLocalDpi xmlns:a14="http://schemas.microsoft.com/office/drawing/2010/main" val="0"/>
              </a:ext>
            </a:extLst>
          </a:blip>
          <a:srcRect/>
          <a:stretch>
            <a:fillRect/>
          </a:stretch>
        </p:blipFill>
        <p:spPr bwMode="auto">
          <a:xfrm>
            <a:off x="152400" y="152400"/>
            <a:ext cx="10969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3" descr="C:\My Documents\Cowpat\fly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953000"/>
            <a:ext cx="1314450" cy="1636713"/>
          </a:xfrm>
          <a:prstGeom prst="rect">
            <a:avLst/>
          </a:prstGeom>
          <a:noFill/>
          <a:ln>
            <a:noFill/>
          </a:ln>
          <a:extLst>
            <a:ext uri="{909E8E84-426E-40DD-AFC4-6F175D3DCCD1}">
              <a14:hiddenFill xmlns:a14="http://schemas.microsoft.com/office/drawing/2010/main">
                <a:solidFill>
                  <a:srgbClr val="70E000"/>
                </a:solidFill>
              </a14:hiddenFill>
            </a:ext>
            <a:ext uri="{91240B29-F687-4F45-9708-019B960494DF}">
              <a14:hiddenLine xmlns:a14="http://schemas.microsoft.com/office/drawing/2010/main" w="9525">
                <a:solidFill>
                  <a:schemeClr val="tx2"/>
                </a:solidFill>
                <a:miter lim="800000"/>
                <a:headEnd/>
                <a:tailEnd/>
              </a14:hiddenLine>
            </a:ext>
          </a:extLst>
        </p:spPr>
      </p:pic>
      <p:sp>
        <p:nvSpPr>
          <p:cNvPr id="58372" name="Freeform 4"/>
          <p:cNvSpPr>
            <a:spLocks/>
          </p:cNvSpPr>
          <p:nvPr/>
        </p:nvSpPr>
        <p:spPr bwMode="auto">
          <a:xfrm>
            <a:off x="685800" y="533400"/>
            <a:ext cx="1092200" cy="4648200"/>
          </a:xfrm>
          <a:custGeom>
            <a:avLst/>
            <a:gdLst>
              <a:gd name="T0" fmla="*/ 0 w 688"/>
              <a:gd name="T1" fmla="*/ 0 h 2928"/>
              <a:gd name="T2" fmla="*/ 838200 w 688"/>
              <a:gd name="T3" fmla="*/ 1371600 h 2928"/>
              <a:gd name="T4" fmla="*/ 1066800 w 688"/>
              <a:gd name="T5" fmla="*/ 2590800 h 2928"/>
              <a:gd name="T6" fmla="*/ 990600 w 688"/>
              <a:gd name="T7" fmla="*/ 3886200 h 2928"/>
              <a:gd name="T8" fmla="*/ 914400 w 688"/>
              <a:gd name="T9" fmla="*/ 4648200 h 29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8" h="2928">
                <a:moveTo>
                  <a:pt x="0" y="0"/>
                </a:moveTo>
                <a:cubicBezTo>
                  <a:pt x="208" y="296"/>
                  <a:pt x="416" y="592"/>
                  <a:pt x="528" y="864"/>
                </a:cubicBezTo>
                <a:cubicBezTo>
                  <a:pt x="640" y="1136"/>
                  <a:pt x="656" y="1368"/>
                  <a:pt x="672" y="1632"/>
                </a:cubicBezTo>
                <a:cubicBezTo>
                  <a:pt x="688" y="1896"/>
                  <a:pt x="640" y="2232"/>
                  <a:pt x="624" y="2448"/>
                </a:cubicBezTo>
                <a:cubicBezTo>
                  <a:pt x="608" y="2664"/>
                  <a:pt x="584" y="2856"/>
                  <a:pt x="576" y="29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8373" name="Rectangle 5"/>
          <p:cNvSpPr>
            <a:spLocks noGrp="1" noChangeArrowheads="1"/>
          </p:cNvSpPr>
          <p:nvPr>
            <p:ph type="title"/>
          </p:nvPr>
        </p:nvSpPr>
        <p:spPr/>
        <p:txBody>
          <a:bodyPr/>
          <a:lstStyle/>
          <a:p>
            <a:pPr eaLnBrk="1" hangingPunct="1"/>
            <a:r>
              <a:rPr lang="en-GB" altLang="en-US" sz="4800" smtClean="0">
                <a:latin typeface="Comic Sans MS" panose="030F0702030302020204" pitchFamily="66" charset="0"/>
              </a:rPr>
              <a:t>FISHING</a:t>
            </a:r>
            <a:r>
              <a:rPr lang="en-GB" altLang="en-US" sz="2400" smtClean="0">
                <a:latin typeface="Comic Sans MS" panose="030F0702030302020204" pitchFamily="66" charset="0"/>
              </a:rPr>
              <a:t/>
            </a:r>
            <a:br>
              <a:rPr lang="en-GB" altLang="en-US" sz="2400" smtClean="0">
                <a:latin typeface="Comic Sans MS" panose="030F0702030302020204" pitchFamily="66" charset="0"/>
              </a:rPr>
            </a:br>
            <a:r>
              <a:rPr lang="en-GB" altLang="en-US" sz="2400" smtClean="0">
                <a:latin typeface="Comic Sans MS" panose="030F0702030302020204" pitchFamily="66" charset="0"/>
              </a:rPr>
              <a:t>THE SOLOMON ISLANDS</a:t>
            </a:r>
            <a:endParaRPr lang="en-GB" altLang="en-US" sz="4800" smtClean="0">
              <a:latin typeface="Comic Sans MS" panose="030F0702030302020204" pitchFamily="66" charset="0"/>
            </a:endParaRPr>
          </a:p>
        </p:txBody>
      </p:sp>
      <p:pic>
        <p:nvPicPr>
          <p:cNvPr id="58374" name="Picture 7" descr="C:\My Documents\Powerpoint\KITES\Fish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2133600"/>
            <a:ext cx="4992688" cy="36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E000"/>
            </a:gs>
            <a:gs pos="100000">
              <a:srgbClr val="4B9500"/>
            </a:gs>
          </a:gsLst>
          <a:lin ang="2700000" scaled="1"/>
        </a:gradFill>
        <a:effectLst/>
      </p:bgPr>
    </p:bg>
    <p:spTree>
      <p:nvGrpSpPr>
        <p:cNvPr id="1" name=""/>
        <p:cNvGrpSpPr/>
        <p:nvPr/>
      </p:nvGrpSpPr>
      <p:grpSpPr>
        <a:xfrm>
          <a:off x="0" y="0"/>
          <a:ext cx="0" cy="0"/>
          <a:chOff x="0" y="0"/>
          <a:chExt cx="0" cy="0"/>
        </a:xfrm>
      </p:grpSpPr>
      <p:pic>
        <p:nvPicPr>
          <p:cNvPr id="60418" name="Picture 2" descr="C:\My Documents\Cowpat\logo.jpg"/>
          <p:cNvPicPr>
            <a:picLocks noChangeAspect="1" noChangeArrowheads="1"/>
          </p:cNvPicPr>
          <p:nvPr/>
        </p:nvPicPr>
        <p:blipFill>
          <a:blip r:embed="rId3">
            <a:clrChange>
              <a:clrFrom>
                <a:srgbClr val="FFFDFE"/>
              </a:clrFrom>
              <a:clrTo>
                <a:srgbClr val="FFFDFE">
                  <a:alpha val="0"/>
                </a:srgbClr>
              </a:clrTo>
            </a:clrChange>
            <a:lum contrast="12000"/>
            <a:extLst>
              <a:ext uri="{28A0092B-C50C-407E-A947-70E740481C1C}">
                <a14:useLocalDpi xmlns:a14="http://schemas.microsoft.com/office/drawing/2010/main" val="0"/>
              </a:ext>
            </a:extLst>
          </a:blip>
          <a:srcRect/>
          <a:stretch>
            <a:fillRect/>
          </a:stretch>
        </p:blipFill>
        <p:spPr bwMode="auto">
          <a:xfrm>
            <a:off x="152400" y="152400"/>
            <a:ext cx="10969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3" descr="C:\My Documents\Cowpat\fly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953000"/>
            <a:ext cx="1314450" cy="1636713"/>
          </a:xfrm>
          <a:prstGeom prst="rect">
            <a:avLst/>
          </a:prstGeom>
          <a:noFill/>
          <a:ln>
            <a:noFill/>
          </a:ln>
          <a:extLst>
            <a:ext uri="{909E8E84-426E-40DD-AFC4-6F175D3DCCD1}">
              <a14:hiddenFill xmlns:a14="http://schemas.microsoft.com/office/drawing/2010/main">
                <a:solidFill>
                  <a:srgbClr val="70E000"/>
                </a:solidFill>
              </a14:hiddenFill>
            </a:ext>
            <a:ext uri="{91240B29-F687-4F45-9708-019B960494DF}">
              <a14:hiddenLine xmlns:a14="http://schemas.microsoft.com/office/drawing/2010/main" w="9525">
                <a:solidFill>
                  <a:schemeClr val="tx2"/>
                </a:solidFill>
                <a:miter lim="800000"/>
                <a:headEnd/>
                <a:tailEnd/>
              </a14:hiddenLine>
            </a:ext>
          </a:extLst>
        </p:spPr>
      </p:pic>
      <p:sp>
        <p:nvSpPr>
          <p:cNvPr id="60420" name="Freeform 4"/>
          <p:cNvSpPr>
            <a:spLocks/>
          </p:cNvSpPr>
          <p:nvPr/>
        </p:nvSpPr>
        <p:spPr bwMode="auto">
          <a:xfrm>
            <a:off x="685800" y="533400"/>
            <a:ext cx="1092200" cy="4648200"/>
          </a:xfrm>
          <a:custGeom>
            <a:avLst/>
            <a:gdLst>
              <a:gd name="T0" fmla="*/ 0 w 688"/>
              <a:gd name="T1" fmla="*/ 0 h 2928"/>
              <a:gd name="T2" fmla="*/ 838200 w 688"/>
              <a:gd name="T3" fmla="*/ 1371600 h 2928"/>
              <a:gd name="T4" fmla="*/ 1066800 w 688"/>
              <a:gd name="T5" fmla="*/ 2590800 h 2928"/>
              <a:gd name="T6" fmla="*/ 990600 w 688"/>
              <a:gd name="T7" fmla="*/ 3886200 h 2928"/>
              <a:gd name="T8" fmla="*/ 914400 w 688"/>
              <a:gd name="T9" fmla="*/ 4648200 h 29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8" h="2928">
                <a:moveTo>
                  <a:pt x="0" y="0"/>
                </a:moveTo>
                <a:cubicBezTo>
                  <a:pt x="208" y="296"/>
                  <a:pt x="416" y="592"/>
                  <a:pt x="528" y="864"/>
                </a:cubicBezTo>
                <a:cubicBezTo>
                  <a:pt x="640" y="1136"/>
                  <a:pt x="656" y="1368"/>
                  <a:pt x="672" y="1632"/>
                </a:cubicBezTo>
                <a:cubicBezTo>
                  <a:pt x="688" y="1896"/>
                  <a:pt x="640" y="2232"/>
                  <a:pt x="624" y="2448"/>
                </a:cubicBezTo>
                <a:cubicBezTo>
                  <a:pt x="608" y="2664"/>
                  <a:pt x="584" y="2856"/>
                  <a:pt x="576" y="29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60421" name="Picture 5" descr="C:\My Documents\Powerpoint\Rescu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2286000"/>
            <a:ext cx="6192838"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Rectangle 6"/>
          <p:cNvSpPr>
            <a:spLocks noGrp="1" noChangeArrowheads="1"/>
          </p:cNvSpPr>
          <p:nvPr>
            <p:ph type="title"/>
          </p:nvPr>
        </p:nvSpPr>
        <p:spPr/>
        <p:txBody>
          <a:bodyPr/>
          <a:lstStyle/>
          <a:p>
            <a:pPr eaLnBrk="1" hangingPunct="1"/>
            <a:r>
              <a:rPr lang="en-GB" altLang="en-US" smtClean="0"/>
              <a:t>RESCUE</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E000"/>
            </a:gs>
            <a:gs pos="100000">
              <a:srgbClr val="4B9500"/>
            </a:gs>
          </a:gsLst>
          <a:lin ang="2700000" scaled="1"/>
        </a:gradFill>
        <a:effectLst/>
      </p:bgPr>
    </p:bg>
    <p:spTree>
      <p:nvGrpSpPr>
        <p:cNvPr id="1" name=""/>
        <p:cNvGrpSpPr/>
        <p:nvPr/>
      </p:nvGrpSpPr>
      <p:grpSpPr>
        <a:xfrm>
          <a:off x="0" y="0"/>
          <a:ext cx="0" cy="0"/>
          <a:chOff x="0" y="0"/>
          <a:chExt cx="0" cy="0"/>
        </a:xfrm>
      </p:grpSpPr>
      <p:pic>
        <p:nvPicPr>
          <p:cNvPr id="7170" name="Picture 1026" descr="C:\My Documents\Cowpat\logo.jpg"/>
          <p:cNvPicPr>
            <a:picLocks noChangeAspect="1" noChangeArrowheads="1"/>
          </p:cNvPicPr>
          <p:nvPr/>
        </p:nvPicPr>
        <p:blipFill>
          <a:blip r:embed="rId3">
            <a:clrChange>
              <a:clrFrom>
                <a:srgbClr val="FFFDFE"/>
              </a:clrFrom>
              <a:clrTo>
                <a:srgbClr val="FFFDFE">
                  <a:alpha val="0"/>
                </a:srgbClr>
              </a:clrTo>
            </a:clrChange>
            <a:lum contrast="12000"/>
            <a:extLst>
              <a:ext uri="{28A0092B-C50C-407E-A947-70E740481C1C}">
                <a14:useLocalDpi xmlns:a14="http://schemas.microsoft.com/office/drawing/2010/main" val="0"/>
              </a:ext>
            </a:extLst>
          </a:blip>
          <a:srcRect/>
          <a:stretch>
            <a:fillRect/>
          </a:stretch>
        </p:blipFill>
        <p:spPr bwMode="auto">
          <a:xfrm>
            <a:off x="152400" y="152400"/>
            <a:ext cx="10969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1027" descr="C:\My Documents\Cowpat\fly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953000"/>
            <a:ext cx="1314450" cy="1636713"/>
          </a:xfrm>
          <a:prstGeom prst="rect">
            <a:avLst/>
          </a:prstGeom>
          <a:noFill/>
          <a:ln>
            <a:noFill/>
          </a:ln>
          <a:extLst>
            <a:ext uri="{909E8E84-426E-40DD-AFC4-6F175D3DCCD1}">
              <a14:hiddenFill xmlns:a14="http://schemas.microsoft.com/office/drawing/2010/main">
                <a:solidFill>
                  <a:srgbClr val="70E000"/>
                </a:solidFill>
              </a14:hiddenFill>
            </a:ext>
            <a:ext uri="{91240B29-F687-4F45-9708-019B960494DF}">
              <a14:hiddenLine xmlns:a14="http://schemas.microsoft.com/office/drawing/2010/main" w="9525">
                <a:solidFill>
                  <a:schemeClr val="tx2"/>
                </a:solidFill>
                <a:miter lim="800000"/>
                <a:headEnd/>
                <a:tailEnd/>
              </a14:hiddenLine>
            </a:ext>
          </a:extLst>
        </p:spPr>
      </p:pic>
      <p:sp>
        <p:nvSpPr>
          <p:cNvPr id="7172" name="Freeform 1028"/>
          <p:cNvSpPr>
            <a:spLocks/>
          </p:cNvSpPr>
          <p:nvPr/>
        </p:nvSpPr>
        <p:spPr bwMode="auto">
          <a:xfrm>
            <a:off x="685800" y="533400"/>
            <a:ext cx="1092200" cy="4648200"/>
          </a:xfrm>
          <a:custGeom>
            <a:avLst/>
            <a:gdLst>
              <a:gd name="T0" fmla="*/ 0 w 688"/>
              <a:gd name="T1" fmla="*/ 0 h 2928"/>
              <a:gd name="T2" fmla="*/ 838200 w 688"/>
              <a:gd name="T3" fmla="*/ 1371600 h 2928"/>
              <a:gd name="T4" fmla="*/ 1066800 w 688"/>
              <a:gd name="T5" fmla="*/ 2590800 h 2928"/>
              <a:gd name="T6" fmla="*/ 990600 w 688"/>
              <a:gd name="T7" fmla="*/ 3886200 h 2928"/>
              <a:gd name="T8" fmla="*/ 914400 w 688"/>
              <a:gd name="T9" fmla="*/ 4648200 h 29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8" h="2928">
                <a:moveTo>
                  <a:pt x="0" y="0"/>
                </a:moveTo>
                <a:cubicBezTo>
                  <a:pt x="208" y="296"/>
                  <a:pt x="416" y="592"/>
                  <a:pt x="528" y="864"/>
                </a:cubicBezTo>
                <a:cubicBezTo>
                  <a:pt x="640" y="1136"/>
                  <a:pt x="656" y="1368"/>
                  <a:pt x="672" y="1632"/>
                </a:cubicBezTo>
                <a:cubicBezTo>
                  <a:pt x="688" y="1896"/>
                  <a:pt x="640" y="2232"/>
                  <a:pt x="624" y="2448"/>
                </a:cubicBezTo>
                <a:cubicBezTo>
                  <a:pt x="608" y="2664"/>
                  <a:pt x="584" y="2856"/>
                  <a:pt x="576" y="29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7173" name="Picture 1030" descr="C:\My Documents\Powerpoint\rout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677863"/>
            <a:ext cx="6934200"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E000"/>
            </a:gs>
            <a:gs pos="100000">
              <a:srgbClr val="4B9500"/>
            </a:gs>
          </a:gsLst>
          <a:lin ang="2700000" scaled="1"/>
        </a:gradFill>
        <a:effectLst/>
      </p:bgPr>
    </p:bg>
    <p:spTree>
      <p:nvGrpSpPr>
        <p:cNvPr id="1" name=""/>
        <p:cNvGrpSpPr/>
        <p:nvPr/>
      </p:nvGrpSpPr>
      <p:grpSpPr>
        <a:xfrm>
          <a:off x="0" y="0"/>
          <a:ext cx="0" cy="0"/>
          <a:chOff x="0" y="0"/>
          <a:chExt cx="0" cy="0"/>
        </a:xfrm>
      </p:grpSpPr>
      <p:pic>
        <p:nvPicPr>
          <p:cNvPr id="62466" name="Picture 2" descr="C:\My Documents\Cowpat\logo.jpg"/>
          <p:cNvPicPr>
            <a:picLocks noChangeAspect="1" noChangeArrowheads="1"/>
          </p:cNvPicPr>
          <p:nvPr/>
        </p:nvPicPr>
        <p:blipFill>
          <a:blip r:embed="rId3">
            <a:clrChange>
              <a:clrFrom>
                <a:srgbClr val="FFFDFE"/>
              </a:clrFrom>
              <a:clrTo>
                <a:srgbClr val="FFFDFE">
                  <a:alpha val="0"/>
                </a:srgbClr>
              </a:clrTo>
            </a:clrChange>
            <a:lum contrast="12000"/>
            <a:extLst>
              <a:ext uri="{28A0092B-C50C-407E-A947-70E740481C1C}">
                <a14:useLocalDpi xmlns:a14="http://schemas.microsoft.com/office/drawing/2010/main" val="0"/>
              </a:ext>
            </a:extLst>
          </a:blip>
          <a:srcRect/>
          <a:stretch>
            <a:fillRect/>
          </a:stretch>
        </p:blipFill>
        <p:spPr bwMode="auto">
          <a:xfrm>
            <a:off x="152400" y="152400"/>
            <a:ext cx="10969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3" descr="C:\My Documents\Cowpat\fly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953000"/>
            <a:ext cx="1314450" cy="1636713"/>
          </a:xfrm>
          <a:prstGeom prst="rect">
            <a:avLst/>
          </a:prstGeom>
          <a:noFill/>
          <a:ln>
            <a:noFill/>
          </a:ln>
          <a:extLst>
            <a:ext uri="{909E8E84-426E-40DD-AFC4-6F175D3DCCD1}">
              <a14:hiddenFill xmlns:a14="http://schemas.microsoft.com/office/drawing/2010/main">
                <a:solidFill>
                  <a:srgbClr val="70E000"/>
                </a:solidFill>
              </a14:hiddenFill>
            </a:ext>
            <a:ext uri="{91240B29-F687-4F45-9708-019B960494DF}">
              <a14:hiddenLine xmlns:a14="http://schemas.microsoft.com/office/drawing/2010/main" w="9525">
                <a:solidFill>
                  <a:schemeClr val="tx2"/>
                </a:solidFill>
                <a:miter lim="800000"/>
                <a:headEnd/>
                <a:tailEnd/>
              </a14:hiddenLine>
            </a:ext>
          </a:extLst>
        </p:spPr>
      </p:pic>
      <p:sp>
        <p:nvSpPr>
          <p:cNvPr id="62468" name="Freeform 4"/>
          <p:cNvSpPr>
            <a:spLocks/>
          </p:cNvSpPr>
          <p:nvPr/>
        </p:nvSpPr>
        <p:spPr bwMode="auto">
          <a:xfrm>
            <a:off x="685800" y="533400"/>
            <a:ext cx="1092200" cy="4648200"/>
          </a:xfrm>
          <a:custGeom>
            <a:avLst/>
            <a:gdLst>
              <a:gd name="T0" fmla="*/ 0 w 688"/>
              <a:gd name="T1" fmla="*/ 0 h 2928"/>
              <a:gd name="T2" fmla="*/ 838200 w 688"/>
              <a:gd name="T3" fmla="*/ 1371600 h 2928"/>
              <a:gd name="T4" fmla="*/ 1066800 w 688"/>
              <a:gd name="T5" fmla="*/ 2590800 h 2928"/>
              <a:gd name="T6" fmla="*/ 990600 w 688"/>
              <a:gd name="T7" fmla="*/ 3886200 h 2928"/>
              <a:gd name="T8" fmla="*/ 914400 w 688"/>
              <a:gd name="T9" fmla="*/ 4648200 h 29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8" h="2928">
                <a:moveTo>
                  <a:pt x="0" y="0"/>
                </a:moveTo>
                <a:cubicBezTo>
                  <a:pt x="208" y="296"/>
                  <a:pt x="416" y="592"/>
                  <a:pt x="528" y="864"/>
                </a:cubicBezTo>
                <a:cubicBezTo>
                  <a:pt x="640" y="1136"/>
                  <a:pt x="656" y="1368"/>
                  <a:pt x="672" y="1632"/>
                </a:cubicBezTo>
                <a:cubicBezTo>
                  <a:pt x="688" y="1896"/>
                  <a:pt x="640" y="2232"/>
                  <a:pt x="624" y="2448"/>
                </a:cubicBezTo>
                <a:cubicBezTo>
                  <a:pt x="608" y="2664"/>
                  <a:pt x="584" y="2856"/>
                  <a:pt x="576" y="29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62469" name="Picture 6" descr="C:\My Documents\Powerpoint\G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1874838"/>
            <a:ext cx="5562600"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Rectangle 7"/>
          <p:cNvSpPr>
            <a:spLocks noGrp="1" noChangeArrowheads="1"/>
          </p:cNvSpPr>
          <p:nvPr>
            <p:ph type="title"/>
          </p:nvPr>
        </p:nvSpPr>
        <p:spPr/>
        <p:txBody>
          <a:bodyPr/>
          <a:lstStyle/>
          <a:p>
            <a:pPr eaLnBrk="1" hangingPunct="1"/>
            <a:r>
              <a:rPr lang="en-GB" altLang="en-US" smtClean="0"/>
              <a:t>WW2 RESCUE</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E000"/>
            </a:gs>
            <a:gs pos="100000">
              <a:srgbClr val="4B9500"/>
            </a:gs>
          </a:gsLst>
          <a:lin ang="2700000" scaled="1"/>
        </a:gradFill>
        <a:effectLst/>
      </p:bgPr>
    </p:bg>
    <p:spTree>
      <p:nvGrpSpPr>
        <p:cNvPr id="1" name=""/>
        <p:cNvGrpSpPr/>
        <p:nvPr/>
      </p:nvGrpSpPr>
      <p:grpSpPr>
        <a:xfrm>
          <a:off x="0" y="0"/>
          <a:ext cx="0" cy="0"/>
          <a:chOff x="0" y="0"/>
          <a:chExt cx="0" cy="0"/>
        </a:xfrm>
      </p:grpSpPr>
      <p:pic>
        <p:nvPicPr>
          <p:cNvPr id="64514" name="Picture 2" descr="C:\My Documents\Cowpat\logo.jpg"/>
          <p:cNvPicPr>
            <a:picLocks noChangeAspect="1" noChangeArrowheads="1"/>
          </p:cNvPicPr>
          <p:nvPr/>
        </p:nvPicPr>
        <p:blipFill>
          <a:blip r:embed="rId3">
            <a:clrChange>
              <a:clrFrom>
                <a:srgbClr val="FFFDFE"/>
              </a:clrFrom>
              <a:clrTo>
                <a:srgbClr val="FFFDFE">
                  <a:alpha val="0"/>
                </a:srgbClr>
              </a:clrTo>
            </a:clrChange>
            <a:lum contrast="12000"/>
            <a:extLst>
              <a:ext uri="{28A0092B-C50C-407E-A947-70E740481C1C}">
                <a14:useLocalDpi xmlns:a14="http://schemas.microsoft.com/office/drawing/2010/main" val="0"/>
              </a:ext>
            </a:extLst>
          </a:blip>
          <a:srcRect/>
          <a:stretch>
            <a:fillRect/>
          </a:stretch>
        </p:blipFill>
        <p:spPr bwMode="auto">
          <a:xfrm>
            <a:off x="152400" y="152400"/>
            <a:ext cx="10969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3" descr="C:\My Documents\Cowpat\fly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953000"/>
            <a:ext cx="1314450" cy="1636713"/>
          </a:xfrm>
          <a:prstGeom prst="rect">
            <a:avLst/>
          </a:prstGeom>
          <a:noFill/>
          <a:ln>
            <a:noFill/>
          </a:ln>
          <a:extLst>
            <a:ext uri="{909E8E84-426E-40DD-AFC4-6F175D3DCCD1}">
              <a14:hiddenFill xmlns:a14="http://schemas.microsoft.com/office/drawing/2010/main">
                <a:solidFill>
                  <a:srgbClr val="70E000"/>
                </a:solidFill>
              </a14:hiddenFill>
            </a:ext>
            <a:ext uri="{91240B29-F687-4F45-9708-019B960494DF}">
              <a14:hiddenLine xmlns:a14="http://schemas.microsoft.com/office/drawing/2010/main" w="9525">
                <a:solidFill>
                  <a:schemeClr val="tx2"/>
                </a:solidFill>
                <a:miter lim="800000"/>
                <a:headEnd/>
                <a:tailEnd/>
              </a14:hiddenLine>
            </a:ext>
          </a:extLst>
        </p:spPr>
      </p:pic>
      <p:sp>
        <p:nvSpPr>
          <p:cNvPr id="64516" name="Freeform 4"/>
          <p:cNvSpPr>
            <a:spLocks/>
          </p:cNvSpPr>
          <p:nvPr/>
        </p:nvSpPr>
        <p:spPr bwMode="auto">
          <a:xfrm>
            <a:off x="685800" y="533400"/>
            <a:ext cx="1092200" cy="4648200"/>
          </a:xfrm>
          <a:custGeom>
            <a:avLst/>
            <a:gdLst>
              <a:gd name="T0" fmla="*/ 0 w 688"/>
              <a:gd name="T1" fmla="*/ 0 h 2928"/>
              <a:gd name="T2" fmla="*/ 838200 w 688"/>
              <a:gd name="T3" fmla="*/ 1371600 h 2928"/>
              <a:gd name="T4" fmla="*/ 1066800 w 688"/>
              <a:gd name="T5" fmla="*/ 2590800 h 2928"/>
              <a:gd name="T6" fmla="*/ 990600 w 688"/>
              <a:gd name="T7" fmla="*/ 3886200 h 2928"/>
              <a:gd name="T8" fmla="*/ 914400 w 688"/>
              <a:gd name="T9" fmla="*/ 4648200 h 29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8" h="2928">
                <a:moveTo>
                  <a:pt x="0" y="0"/>
                </a:moveTo>
                <a:cubicBezTo>
                  <a:pt x="208" y="296"/>
                  <a:pt x="416" y="592"/>
                  <a:pt x="528" y="864"/>
                </a:cubicBezTo>
                <a:cubicBezTo>
                  <a:pt x="640" y="1136"/>
                  <a:pt x="656" y="1368"/>
                  <a:pt x="672" y="1632"/>
                </a:cubicBezTo>
                <a:cubicBezTo>
                  <a:pt x="688" y="1896"/>
                  <a:pt x="640" y="2232"/>
                  <a:pt x="624" y="2448"/>
                </a:cubicBezTo>
                <a:cubicBezTo>
                  <a:pt x="608" y="2664"/>
                  <a:pt x="584" y="2856"/>
                  <a:pt x="576" y="29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6451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3650" y="609600"/>
            <a:ext cx="3733800" cy="525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E000"/>
            </a:gs>
            <a:gs pos="100000">
              <a:srgbClr val="4B9500"/>
            </a:gs>
          </a:gsLst>
          <a:lin ang="2700000" scaled="1"/>
        </a:gradFill>
        <a:effectLst/>
      </p:bgPr>
    </p:bg>
    <p:spTree>
      <p:nvGrpSpPr>
        <p:cNvPr id="1" name=""/>
        <p:cNvGrpSpPr/>
        <p:nvPr/>
      </p:nvGrpSpPr>
      <p:grpSpPr>
        <a:xfrm>
          <a:off x="0" y="0"/>
          <a:ext cx="0" cy="0"/>
          <a:chOff x="0" y="0"/>
          <a:chExt cx="0" cy="0"/>
        </a:xfrm>
      </p:grpSpPr>
      <p:pic>
        <p:nvPicPr>
          <p:cNvPr id="66562" name="Picture 2" descr="C:\My Documents\Cowpat\logo.jpg"/>
          <p:cNvPicPr>
            <a:picLocks noChangeAspect="1" noChangeArrowheads="1"/>
          </p:cNvPicPr>
          <p:nvPr/>
        </p:nvPicPr>
        <p:blipFill>
          <a:blip r:embed="rId3">
            <a:clrChange>
              <a:clrFrom>
                <a:srgbClr val="FFFDFE"/>
              </a:clrFrom>
              <a:clrTo>
                <a:srgbClr val="FFFDFE">
                  <a:alpha val="0"/>
                </a:srgbClr>
              </a:clrTo>
            </a:clrChange>
            <a:lum contrast="12000"/>
            <a:extLst>
              <a:ext uri="{28A0092B-C50C-407E-A947-70E740481C1C}">
                <a14:useLocalDpi xmlns:a14="http://schemas.microsoft.com/office/drawing/2010/main" val="0"/>
              </a:ext>
            </a:extLst>
          </a:blip>
          <a:srcRect/>
          <a:stretch>
            <a:fillRect/>
          </a:stretch>
        </p:blipFill>
        <p:spPr bwMode="auto">
          <a:xfrm>
            <a:off x="152400" y="152400"/>
            <a:ext cx="10969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3" descr="C:\My Documents\Cowpat\fly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953000"/>
            <a:ext cx="1314450" cy="1636713"/>
          </a:xfrm>
          <a:prstGeom prst="rect">
            <a:avLst/>
          </a:prstGeom>
          <a:noFill/>
          <a:ln>
            <a:noFill/>
          </a:ln>
          <a:extLst>
            <a:ext uri="{909E8E84-426E-40DD-AFC4-6F175D3DCCD1}">
              <a14:hiddenFill xmlns:a14="http://schemas.microsoft.com/office/drawing/2010/main">
                <a:solidFill>
                  <a:srgbClr val="70E000"/>
                </a:solidFill>
              </a14:hiddenFill>
            </a:ext>
            <a:ext uri="{91240B29-F687-4F45-9708-019B960494DF}">
              <a14:hiddenLine xmlns:a14="http://schemas.microsoft.com/office/drawing/2010/main" w="9525">
                <a:solidFill>
                  <a:schemeClr val="tx2"/>
                </a:solidFill>
                <a:miter lim="800000"/>
                <a:headEnd/>
                <a:tailEnd/>
              </a14:hiddenLine>
            </a:ext>
          </a:extLst>
        </p:spPr>
      </p:pic>
      <p:sp>
        <p:nvSpPr>
          <p:cNvPr id="66564" name="Freeform 4"/>
          <p:cNvSpPr>
            <a:spLocks/>
          </p:cNvSpPr>
          <p:nvPr/>
        </p:nvSpPr>
        <p:spPr bwMode="auto">
          <a:xfrm>
            <a:off x="685800" y="533400"/>
            <a:ext cx="1092200" cy="4648200"/>
          </a:xfrm>
          <a:custGeom>
            <a:avLst/>
            <a:gdLst>
              <a:gd name="T0" fmla="*/ 0 w 688"/>
              <a:gd name="T1" fmla="*/ 0 h 2928"/>
              <a:gd name="T2" fmla="*/ 838200 w 688"/>
              <a:gd name="T3" fmla="*/ 1371600 h 2928"/>
              <a:gd name="T4" fmla="*/ 1066800 w 688"/>
              <a:gd name="T5" fmla="*/ 2590800 h 2928"/>
              <a:gd name="T6" fmla="*/ 990600 w 688"/>
              <a:gd name="T7" fmla="*/ 3886200 h 2928"/>
              <a:gd name="T8" fmla="*/ 914400 w 688"/>
              <a:gd name="T9" fmla="*/ 4648200 h 29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8" h="2928">
                <a:moveTo>
                  <a:pt x="0" y="0"/>
                </a:moveTo>
                <a:cubicBezTo>
                  <a:pt x="208" y="296"/>
                  <a:pt x="416" y="592"/>
                  <a:pt x="528" y="864"/>
                </a:cubicBezTo>
                <a:cubicBezTo>
                  <a:pt x="640" y="1136"/>
                  <a:pt x="656" y="1368"/>
                  <a:pt x="672" y="1632"/>
                </a:cubicBezTo>
                <a:cubicBezTo>
                  <a:pt x="688" y="1896"/>
                  <a:pt x="640" y="2232"/>
                  <a:pt x="624" y="2448"/>
                </a:cubicBezTo>
                <a:cubicBezTo>
                  <a:pt x="608" y="2664"/>
                  <a:pt x="584" y="2856"/>
                  <a:pt x="576" y="29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6565" name="Rectangle 6"/>
          <p:cNvSpPr>
            <a:spLocks noGrp="1" noChangeArrowheads="1"/>
          </p:cNvSpPr>
          <p:nvPr>
            <p:ph type="title"/>
          </p:nvPr>
        </p:nvSpPr>
        <p:spPr/>
        <p:txBody>
          <a:bodyPr/>
          <a:lstStyle/>
          <a:p>
            <a:pPr eaLnBrk="1" hangingPunct="1"/>
            <a:r>
              <a:rPr lang="en-GB" altLang="en-US" smtClean="0"/>
              <a:t>TARGET PRACTICE</a:t>
            </a:r>
            <a:r>
              <a:rPr lang="en-GB" altLang="en-US" sz="2000" smtClean="0"/>
              <a:t/>
            </a:r>
            <a:br>
              <a:rPr lang="en-GB" altLang="en-US" sz="2000" smtClean="0"/>
            </a:br>
            <a:r>
              <a:rPr lang="en-GB" altLang="en-US" sz="2000" smtClean="0"/>
              <a:t>PAUL GERBER</a:t>
            </a:r>
            <a:endParaRPr lang="en-GB" altLang="en-US" smtClean="0"/>
          </a:p>
        </p:txBody>
      </p:sp>
      <p:pic>
        <p:nvPicPr>
          <p:cNvPr id="66566" name="Picture 7" descr="C:\My Documents\Powerpoint\KITES\Targe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3200" y="1828800"/>
            <a:ext cx="4117975"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E000"/>
            </a:gs>
            <a:gs pos="100000">
              <a:srgbClr val="4B9500"/>
            </a:gs>
          </a:gsLst>
          <a:lin ang="2700000" scaled="1"/>
        </a:gradFill>
        <a:effectLst/>
      </p:bgPr>
    </p:bg>
    <p:spTree>
      <p:nvGrpSpPr>
        <p:cNvPr id="1" name=""/>
        <p:cNvGrpSpPr/>
        <p:nvPr/>
      </p:nvGrpSpPr>
      <p:grpSpPr>
        <a:xfrm>
          <a:off x="0" y="0"/>
          <a:ext cx="0" cy="0"/>
          <a:chOff x="0" y="0"/>
          <a:chExt cx="0" cy="0"/>
        </a:xfrm>
      </p:grpSpPr>
      <p:pic>
        <p:nvPicPr>
          <p:cNvPr id="68610" name="Picture 2" descr="C:\My Documents\Cowpat\logo.jpg"/>
          <p:cNvPicPr>
            <a:picLocks noChangeAspect="1" noChangeArrowheads="1"/>
          </p:cNvPicPr>
          <p:nvPr/>
        </p:nvPicPr>
        <p:blipFill>
          <a:blip r:embed="rId3">
            <a:clrChange>
              <a:clrFrom>
                <a:srgbClr val="FFFDFE"/>
              </a:clrFrom>
              <a:clrTo>
                <a:srgbClr val="FFFDFE">
                  <a:alpha val="0"/>
                </a:srgbClr>
              </a:clrTo>
            </a:clrChange>
            <a:lum contrast="12000"/>
            <a:extLst>
              <a:ext uri="{28A0092B-C50C-407E-A947-70E740481C1C}">
                <a14:useLocalDpi xmlns:a14="http://schemas.microsoft.com/office/drawing/2010/main" val="0"/>
              </a:ext>
            </a:extLst>
          </a:blip>
          <a:srcRect/>
          <a:stretch>
            <a:fillRect/>
          </a:stretch>
        </p:blipFill>
        <p:spPr bwMode="auto">
          <a:xfrm>
            <a:off x="152400" y="152400"/>
            <a:ext cx="10969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3" descr="C:\My Documents\Cowpat\fly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953000"/>
            <a:ext cx="1314450" cy="1636713"/>
          </a:xfrm>
          <a:prstGeom prst="rect">
            <a:avLst/>
          </a:prstGeom>
          <a:noFill/>
          <a:ln>
            <a:noFill/>
          </a:ln>
          <a:extLst>
            <a:ext uri="{909E8E84-426E-40DD-AFC4-6F175D3DCCD1}">
              <a14:hiddenFill xmlns:a14="http://schemas.microsoft.com/office/drawing/2010/main">
                <a:solidFill>
                  <a:srgbClr val="70E000"/>
                </a:solidFill>
              </a14:hiddenFill>
            </a:ext>
            <a:ext uri="{91240B29-F687-4F45-9708-019B960494DF}">
              <a14:hiddenLine xmlns:a14="http://schemas.microsoft.com/office/drawing/2010/main" w="9525">
                <a:solidFill>
                  <a:schemeClr val="tx2"/>
                </a:solidFill>
                <a:miter lim="800000"/>
                <a:headEnd/>
                <a:tailEnd/>
              </a14:hiddenLine>
            </a:ext>
          </a:extLst>
        </p:spPr>
      </p:pic>
      <p:sp>
        <p:nvSpPr>
          <p:cNvPr id="68612" name="Freeform 4"/>
          <p:cNvSpPr>
            <a:spLocks/>
          </p:cNvSpPr>
          <p:nvPr/>
        </p:nvSpPr>
        <p:spPr bwMode="auto">
          <a:xfrm>
            <a:off x="685800" y="533400"/>
            <a:ext cx="1092200" cy="4648200"/>
          </a:xfrm>
          <a:custGeom>
            <a:avLst/>
            <a:gdLst>
              <a:gd name="T0" fmla="*/ 0 w 688"/>
              <a:gd name="T1" fmla="*/ 0 h 2928"/>
              <a:gd name="T2" fmla="*/ 838200 w 688"/>
              <a:gd name="T3" fmla="*/ 1371600 h 2928"/>
              <a:gd name="T4" fmla="*/ 1066800 w 688"/>
              <a:gd name="T5" fmla="*/ 2590800 h 2928"/>
              <a:gd name="T6" fmla="*/ 990600 w 688"/>
              <a:gd name="T7" fmla="*/ 3886200 h 2928"/>
              <a:gd name="T8" fmla="*/ 914400 w 688"/>
              <a:gd name="T9" fmla="*/ 4648200 h 29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8" h="2928">
                <a:moveTo>
                  <a:pt x="0" y="0"/>
                </a:moveTo>
                <a:cubicBezTo>
                  <a:pt x="208" y="296"/>
                  <a:pt x="416" y="592"/>
                  <a:pt x="528" y="864"/>
                </a:cubicBezTo>
                <a:cubicBezTo>
                  <a:pt x="640" y="1136"/>
                  <a:pt x="656" y="1368"/>
                  <a:pt x="672" y="1632"/>
                </a:cubicBezTo>
                <a:cubicBezTo>
                  <a:pt x="688" y="1896"/>
                  <a:pt x="640" y="2232"/>
                  <a:pt x="624" y="2448"/>
                </a:cubicBezTo>
                <a:cubicBezTo>
                  <a:pt x="608" y="2664"/>
                  <a:pt x="584" y="2856"/>
                  <a:pt x="576" y="29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8613" name="Rectangle 5"/>
          <p:cNvSpPr>
            <a:spLocks noGrp="1" noChangeArrowheads="1"/>
          </p:cNvSpPr>
          <p:nvPr>
            <p:ph type="title"/>
          </p:nvPr>
        </p:nvSpPr>
        <p:spPr>
          <a:xfrm>
            <a:off x="990600" y="609600"/>
            <a:ext cx="7772400" cy="1143000"/>
          </a:xfrm>
        </p:spPr>
        <p:txBody>
          <a:bodyPr/>
          <a:lstStyle/>
          <a:p>
            <a:pPr eaLnBrk="1" hangingPunct="1"/>
            <a:r>
              <a:rPr lang="en-GB" altLang="en-US" smtClean="0"/>
              <a:t>MODERN “STUNT” KITES</a:t>
            </a:r>
            <a:r>
              <a:rPr lang="en-GB" altLang="en-US" sz="2000" smtClean="0"/>
              <a:t/>
            </a:r>
            <a:br>
              <a:rPr lang="en-GB" altLang="en-US" sz="2000" smtClean="0"/>
            </a:br>
            <a:r>
              <a:rPr lang="en-GB" altLang="en-US" sz="2000" smtClean="0"/>
              <a:t>being flown in formation</a:t>
            </a:r>
            <a:endParaRPr lang="en-GB" altLang="en-US" smtClean="0"/>
          </a:p>
        </p:txBody>
      </p:sp>
      <p:pic>
        <p:nvPicPr>
          <p:cNvPr id="68614" name="Picture 7" descr="C:\Users\Arthur\My Documents\Cowpat\Presentations\KITES_PP\Bibury 08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2209800"/>
            <a:ext cx="514350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E000"/>
            </a:gs>
            <a:gs pos="100000">
              <a:srgbClr val="4B9500"/>
            </a:gs>
          </a:gsLst>
          <a:lin ang="2700000" scaled="1"/>
        </a:gradFill>
        <a:effectLst/>
      </p:bgPr>
    </p:bg>
    <p:spTree>
      <p:nvGrpSpPr>
        <p:cNvPr id="1" name=""/>
        <p:cNvGrpSpPr/>
        <p:nvPr/>
      </p:nvGrpSpPr>
      <p:grpSpPr>
        <a:xfrm>
          <a:off x="0" y="0"/>
          <a:ext cx="0" cy="0"/>
          <a:chOff x="0" y="0"/>
          <a:chExt cx="0" cy="0"/>
        </a:xfrm>
      </p:grpSpPr>
      <p:pic>
        <p:nvPicPr>
          <p:cNvPr id="70658" name="Picture 2" descr="C:\My Documents\Cowpat\logo.jpg"/>
          <p:cNvPicPr>
            <a:picLocks noChangeAspect="1" noChangeArrowheads="1"/>
          </p:cNvPicPr>
          <p:nvPr/>
        </p:nvPicPr>
        <p:blipFill>
          <a:blip r:embed="rId3">
            <a:clrChange>
              <a:clrFrom>
                <a:srgbClr val="FFFDFE"/>
              </a:clrFrom>
              <a:clrTo>
                <a:srgbClr val="FFFDFE">
                  <a:alpha val="0"/>
                </a:srgbClr>
              </a:clrTo>
            </a:clrChange>
            <a:lum contrast="12000"/>
            <a:extLst>
              <a:ext uri="{28A0092B-C50C-407E-A947-70E740481C1C}">
                <a14:useLocalDpi xmlns:a14="http://schemas.microsoft.com/office/drawing/2010/main" val="0"/>
              </a:ext>
            </a:extLst>
          </a:blip>
          <a:srcRect/>
          <a:stretch>
            <a:fillRect/>
          </a:stretch>
        </p:blipFill>
        <p:spPr bwMode="auto">
          <a:xfrm>
            <a:off x="152400" y="152400"/>
            <a:ext cx="10969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3" descr="C:\My Documents\Cowpat\fly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953000"/>
            <a:ext cx="1314450" cy="1636713"/>
          </a:xfrm>
          <a:prstGeom prst="rect">
            <a:avLst/>
          </a:prstGeom>
          <a:noFill/>
          <a:ln>
            <a:noFill/>
          </a:ln>
          <a:extLst>
            <a:ext uri="{909E8E84-426E-40DD-AFC4-6F175D3DCCD1}">
              <a14:hiddenFill xmlns:a14="http://schemas.microsoft.com/office/drawing/2010/main">
                <a:solidFill>
                  <a:srgbClr val="70E000"/>
                </a:solidFill>
              </a14:hiddenFill>
            </a:ext>
            <a:ext uri="{91240B29-F687-4F45-9708-019B960494DF}">
              <a14:hiddenLine xmlns:a14="http://schemas.microsoft.com/office/drawing/2010/main" w="9525">
                <a:solidFill>
                  <a:schemeClr val="tx2"/>
                </a:solidFill>
                <a:miter lim="800000"/>
                <a:headEnd/>
                <a:tailEnd/>
              </a14:hiddenLine>
            </a:ext>
          </a:extLst>
        </p:spPr>
      </p:pic>
      <p:sp>
        <p:nvSpPr>
          <p:cNvPr id="70660" name="Freeform 4"/>
          <p:cNvSpPr>
            <a:spLocks/>
          </p:cNvSpPr>
          <p:nvPr/>
        </p:nvSpPr>
        <p:spPr bwMode="auto">
          <a:xfrm>
            <a:off x="685800" y="533400"/>
            <a:ext cx="1092200" cy="4648200"/>
          </a:xfrm>
          <a:custGeom>
            <a:avLst/>
            <a:gdLst>
              <a:gd name="T0" fmla="*/ 0 w 688"/>
              <a:gd name="T1" fmla="*/ 0 h 2928"/>
              <a:gd name="T2" fmla="*/ 838200 w 688"/>
              <a:gd name="T3" fmla="*/ 1371600 h 2928"/>
              <a:gd name="T4" fmla="*/ 1066800 w 688"/>
              <a:gd name="T5" fmla="*/ 2590800 h 2928"/>
              <a:gd name="T6" fmla="*/ 990600 w 688"/>
              <a:gd name="T7" fmla="*/ 3886200 h 2928"/>
              <a:gd name="T8" fmla="*/ 914400 w 688"/>
              <a:gd name="T9" fmla="*/ 4648200 h 29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8" h="2928">
                <a:moveTo>
                  <a:pt x="0" y="0"/>
                </a:moveTo>
                <a:cubicBezTo>
                  <a:pt x="208" y="296"/>
                  <a:pt x="416" y="592"/>
                  <a:pt x="528" y="864"/>
                </a:cubicBezTo>
                <a:cubicBezTo>
                  <a:pt x="640" y="1136"/>
                  <a:pt x="656" y="1368"/>
                  <a:pt x="672" y="1632"/>
                </a:cubicBezTo>
                <a:cubicBezTo>
                  <a:pt x="688" y="1896"/>
                  <a:pt x="640" y="2232"/>
                  <a:pt x="624" y="2448"/>
                </a:cubicBezTo>
                <a:cubicBezTo>
                  <a:pt x="608" y="2664"/>
                  <a:pt x="584" y="2856"/>
                  <a:pt x="576" y="29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70661" name="Picture 5" descr="C:\My Documents\Powerpoint\Spott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2133600"/>
            <a:ext cx="5999163" cy="377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Rectangle 6"/>
          <p:cNvSpPr>
            <a:spLocks noGrp="1" noChangeArrowheads="1"/>
          </p:cNvSpPr>
          <p:nvPr>
            <p:ph type="title"/>
          </p:nvPr>
        </p:nvSpPr>
        <p:spPr/>
        <p:txBody>
          <a:bodyPr/>
          <a:lstStyle/>
          <a:p>
            <a:pPr eaLnBrk="1" hangingPunct="1"/>
            <a:r>
              <a:rPr lang="en-GB" altLang="en-US" smtClean="0"/>
              <a:t>CODY MAN LIFTING</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E000"/>
            </a:gs>
            <a:gs pos="100000">
              <a:srgbClr val="4B9500"/>
            </a:gs>
          </a:gsLst>
          <a:lin ang="2700000" scaled="1"/>
        </a:gradFill>
        <a:effectLst/>
      </p:bgPr>
    </p:bg>
    <p:spTree>
      <p:nvGrpSpPr>
        <p:cNvPr id="1" name=""/>
        <p:cNvGrpSpPr/>
        <p:nvPr/>
      </p:nvGrpSpPr>
      <p:grpSpPr>
        <a:xfrm>
          <a:off x="0" y="0"/>
          <a:ext cx="0" cy="0"/>
          <a:chOff x="0" y="0"/>
          <a:chExt cx="0" cy="0"/>
        </a:xfrm>
      </p:grpSpPr>
      <p:pic>
        <p:nvPicPr>
          <p:cNvPr id="72706" name="Picture 2" descr="C:\My Documents\Cowpat\logo.jpg"/>
          <p:cNvPicPr>
            <a:picLocks noChangeAspect="1" noChangeArrowheads="1"/>
          </p:cNvPicPr>
          <p:nvPr/>
        </p:nvPicPr>
        <p:blipFill>
          <a:blip r:embed="rId3">
            <a:clrChange>
              <a:clrFrom>
                <a:srgbClr val="FFFDFE"/>
              </a:clrFrom>
              <a:clrTo>
                <a:srgbClr val="FFFDFE">
                  <a:alpha val="0"/>
                </a:srgbClr>
              </a:clrTo>
            </a:clrChange>
            <a:lum contrast="12000"/>
            <a:extLst>
              <a:ext uri="{28A0092B-C50C-407E-A947-70E740481C1C}">
                <a14:useLocalDpi xmlns:a14="http://schemas.microsoft.com/office/drawing/2010/main" val="0"/>
              </a:ext>
            </a:extLst>
          </a:blip>
          <a:srcRect/>
          <a:stretch>
            <a:fillRect/>
          </a:stretch>
        </p:blipFill>
        <p:spPr bwMode="auto">
          <a:xfrm>
            <a:off x="152400" y="152400"/>
            <a:ext cx="10969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3" descr="C:\My Documents\Cowpat\fly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953000"/>
            <a:ext cx="1314450" cy="1636713"/>
          </a:xfrm>
          <a:prstGeom prst="rect">
            <a:avLst/>
          </a:prstGeom>
          <a:noFill/>
          <a:ln>
            <a:noFill/>
          </a:ln>
          <a:extLst>
            <a:ext uri="{909E8E84-426E-40DD-AFC4-6F175D3DCCD1}">
              <a14:hiddenFill xmlns:a14="http://schemas.microsoft.com/office/drawing/2010/main">
                <a:solidFill>
                  <a:srgbClr val="70E000"/>
                </a:solidFill>
              </a14:hiddenFill>
            </a:ext>
            <a:ext uri="{91240B29-F687-4F45-9708-019B960494DF}">
              <a14:hiddenLine xmlns:a14="http://schemas.microsoft.com/office/drawing/2010/main" w="9525">
                <a:solidFill>
                  <a:schemeClr val="tx2"/>
                </a:solidFill>
                <a:miter lim="800000"/>
                <a:headEnd/>
                <a:tailEnd/>
              </a14:hiddenLine>
            </a:ext>
          </a:extLst>
        </p:spPr>
      </p:pic>
      <p:sp>
        <p:nvSpPr>
          <p:cNvPr id="72708" name="Freeform 4"/>
          <p:cNvSpPr>
            <a:spLocks/>
          </p:cNvSpPr>
          <p:nvPr/>
        </p:nvSpPr>
        <p:spPr bwMode="auto">
          <a:xfrm>
            <a:off x="685800" y="533400"/>
            <a:ext cx="1092200" cy="4648200"/>
          </a:xfrm>
          <a:custGeom>
            <a:avLst/>
            <a:gdLst>
              <a:gd name="T0" fmla="*/ 0 w 688"/>
              <a:gd name="T1" fmla="*/ 0 h 2928"/>
              <a:gd name="T2" fmla="*/ 838200 w 688"/>
              <a:gd name="T3" fmla="*/ 1371600 h 2928"/>
              <a:gd name="T4" fmla="*/ 1066800 w 688"/>
              <a:gd name="T5" fmla="*/ 2590800 h 2928"/>
              <a:gd name="T6" fmla="*/ 990600 w 688"/>
              <a:gd name="T7" fmla="*/ 3886200 h 2928"/>
              <a:gd name="T8" fmla="*/ 914400 w 688"/>
              <a:gd name="T9" fmla="*/ 4648200 h 29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8" h="2928">
                <a:moveTo>
                  <a:pt x="0" y="0"/>
                </a:moveTo>
                <a:cubicBezTo>
                  <a:pt x="208" y="296"/>
                  <a:pt x="416" y="592"/>
                  <a:pt x="528" y="864"/>
                </a:cubicBezTo>
                <a:cubicBezTo>
                  <a:pt x="640" y="1136"/>
                  <a:pt x="656" y="1368"/>
                  <a:pt x="672" y="1632"/>
                </a:cubicBezTo>
                <a:cubicBezTo>
                  <a:pt x="688" y="1896"/>
                  <a:pt x="640" y="2232"/>
                  <a:pt x="624" y="2448"/>
                </a:cubicBezTo>
                <a:cubicBezTo>
                  <a:pt x="608" y="2664"/>
                  <a:pt x="584" y="2856"/>
                  <a:pt x="576" y="29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72709" name="Picture 5" descr="C:\My Documents\Powerpoint\FLIGH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2590800"/>
            <a:ext cx="6711950" cy="317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Rectangle 6"/>
          <p:cNvSpPr>
            <a:spLocks noGrp="1" noChangeArrowheads="1"/>
          </p:cNvSpPr>
          <p:nvPr>
            <p:ph type="title"/>
          </p:nvPr>
        </p:nvSpPr>
        <p:spPr>
          <a:xfrm>
            <a:off x="1143000" y="609600"/>
            <a:ext cx="7772400" cy="1143000"/>
          </a:xfrm>
        </p:spPr>
        <p:txBody>
          <a:bodyPr/>
          <a:lstStyle/>
          <a:p>
            <a:pPr eaLnBrk="1" hangingPunct="1"/>
            <a:r>
              <a:rPr lang="en-GB" altLang="en-US" smtClean="0"/>
              <a:t>AVIATION DEVELOPMENT</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E000"/>
            </a:gs>
            <a:gs pos="100000">
              <a:srgbClr val="4B9500"/>
            </a:gs>
          </a:gsLst>
          <a:lin ang="2700000" scaled="1"/>
        </a:gradFill>
        <a:effectLst/>
      </p:bgPr>
    </p:bg>
    <p:spTree>
      <p:nvGrpSpPr>
        <p:cNvPr id="1" name=""/>
        <p:cNvGrpSpPr/>
        <p:nvPr/>
      </p:nvGrpSpPr>
      <p:grpSpPr>
        <a:xfrm>
          <a:off x="0" y="0"/>
          <a:ext cx="0" cy="0"/>
          <a:chOff x="0" y="0"/>
          <a:chExt cx="0" cy="0"/>
        </a:xfrm>
      </p:grpSpPr>
      <p:pic>
        <p:nvPicPr>
          <p:cNvPr id="74754" name="Picture 2" descr="C:\My Documents\Cowpat\logo.jpg"/>
          <p:cNvPicPr>
            <a:picLocks noChangeAspect="1" noChangeArrowheads="1"/>
          </p:cNvPicPr>
          <p:nvPr/>
        </p:nvPicPr>
        <p:blipFill>
          <a:blip r:embed="rId3">
            <a:clrChange>
              <a:clrFrom>
                <a:srgbClr val="FFFDFE"/>
              </a:clrFrom>
              <a:clrTo>
                <a:srgbClr val="FFFDFE">
                  <a:alpha val="0"/>
                </a:srgbClr>
              </a:clrTo>
            </a:clrChange>
            <a:lum contrast="12000"/>
            <a:extLst>
              <a:ext uri="{28A0092B-C50C-407E-A947-70E740481C1C}">
                <a14:useLocalDpi xmlns:a14="http://schemas.microsoft.com/office/drawing/2010/main" val="0"/>
              </a:ext>
            </a:extLst>
          </a:blip>
          <a:srcRect/>
          <a:stretch>
            <a:fillRect/>
          </a:stretch>
        </p:blipFill>
        <p:spPr bwMode="auto">
          <a:xfrm>
            <a:off x="152400" y="152400"/>
            <a:ext cx="10969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3" descr="C:\My Documents\Cowpat\fly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953000"/>
            <a:ext cx="1314450" cy="1636713"/>
          </a:xfrm>
          <a:prstGeom prst="rect">
            <a:avLst/>
          </a:prstGeom>
          <a:noFill/>
          <a:ln>
            <a:noFill/>
          </a:ln>
          <a:extLst>
            <a:ext uri="{909E8E84-426E-40DD-AFC4-6F175D3DCCD1}">
              <a14:hiddenFill xmlns:a14="http://schemas.microsoft.com/office/drawing/2010/main">
                <a:solidFill>
                  <a:srgbClr val="70E000"/>
                </a:solidFill>
              </a14:hiddenFill>
            </a:ext>
            <a:ext uri="{91240B29-F687-4F45-9708-019B960494DF}">
              <a14:hiddenLine xmlns:a14="http://schemas.microsoft.com/office/drawing/2010/main" w="9525">
                <a:solidFill>
                  <a:schemeClr val="tx2"/>
                </a:solidFill>
                <a:miter lim="800000"/>
                <a:headEnd/>
                <a:tailEnd/>
              </a14:hiddenLine>
            </a:ext>
          </a:extLst>
        </p:spPr>
      </p:pic>
      <p:sp>
        <p:nvSpPr>
          <p:cNvPr id="74756" name="Freeform 4"/>
          <p:cNvSpPr>
            <a:spLocks/>
          </p:cNvSpPr>
          <p:nvPr/>
        </p:nvSpPr>
        <p:spPr bwMode="auto">
          <a:xfrm>
            <a:off x="685800" y="533400"/>
            <a:ext cx="1092200" cy="4648200"/>
          </a:xfrm>
          <a:custGeom>
            <a:avLst/>
            <a:gdLst>
              <a:gd name="T0" fmla="*/ 0 w 688"/>
              <a:gd name="T1" fmla="*/ 0 h 2928"/>
              <a:gd name="T2" fmla="*/ 838200 w 688"/>
              <a:gd name="T3" fmla="*/ 1371600 h 2928"/>
              <a:gd name="T4" fmla="*/ 1066800 w 688"/>
              <a:gd name="T5" fmla="*/ 2590800 h 2928"/>
              <a:gd name="T6" fmla="*/ 990600 w 688"/>
              <a:gd name="T7" fmla="*/ 3886200 h 2928"/>
              <a:gd name="T8" fmla="*/ 914400 w 688"/>
              <a:gd name="T9" fmla="*/ 4648200 h 29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8" h="2928">
                <a:moveTo>
                  <a:pt x="0" y="0"/>
                </a:moveTo>
                <a:cubicBezTo>
                  <a:pt x="208" y="296"/>
                  <a:pt x="416" y="592"/>
                  <a:pt x="528" y="864"/>
                </a:cubicBezTo>
                <a:cubicBezTo>
                  <a:pt x="640" y="1136"/>
                  <a:pt x="656" y="1368"/>
                  <a:pt x="672" y="1632"/>
                </a:cubicBezTo>
                <a:cubicBezTo>
                  <a:pt x="688" y="1896"/>
                  <a:pt x="640" y="2232"/>
                  <a:pt x="624" y="2448"/>
                </a:cubicBezTo>
                <a:cubicBezTo>
                  <a:pt x="608" y="2664"/>
                  <a:pt x="584" y="2856"/>
                  <a:pt x="576" y="29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4757" name="Rectangle 6"/>
          <p:cNvSpPr>
            <a:spLocks noGrp="1" noChangeArrowheads="1"/>
          </p:cNvSpPr>
          <p:nvPr>
            <p:ph type="title"/>
          </p:nvPr>
        </p:nvSpPr>
        <p:spPr>
          <a:xfrm>
            <a:off x="1143000" y="609600"/>
            <a:ext cx="7772400" cy="1143000"/>
          </a:xfrm>
        </p:spPr>
        <p:txBody>
          <a:bodyPr/>
          <a:lstStyle/>
          <a:p>
            <a:pPr eaLnBrk="1" hangingPunct="1"/>
            <a:r>
              <a:rPr lang="en-GB" altLang="en-US" smtClean="0"/>
              <a:t>AVIATION DEVELOPMENT</a:t>
            </a:r>
          </a:p>
        </p:txBody>
      </p:sp>
      <p:pic>
        <p:nvPicPr>
          <p:cNvPr id="74758" name="Picture 7" descr="C:\Users\Arthur\My Documents\Cowpat\Presentations\Kite travel\cody1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2057400"/>
            <a:ext cx="50800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E000"/>
            </a:gs>
            <a:gs pos="100000">
              <a:srgbClr val="4B9500"/>
            </a:gs>
          </a:gsLst>
          <a:lin ang="2700000" scaled="1"/>
        </a:gradFill>
        <a:effectLst/>
      </p:bgPr>
    </p:bg>
    <p:spTree>
      <p:nvGrpSpPr>
        <p:cNvPr id="1" name=""/>
        <p:cNvGrpSpPr/>
        <p:nvPr/>
      </p:nvGrpSpPr>
      <p:grpSpPr>
        <a:xfrm>
          <a:off x="0" y="0"/>
          <a:ext cx="0" cy="0"/>
          <a:chOff x="0" y="0"/>
          <a:chExt cx="0" cy="0"/>
        </a:xfrm>
      </p:grpSpPr>
      <p:pic>
        <p:nvPicPr>
          <p:cNvPr id="76802" name="Picture 2" descr="C:\My Documents\Cowpat\logo.jpg"/>
          <p:cNvPicPr>
            <a:picLocks noChangeAspect="1" noChangeArrowheads="1"/>
          </p:cNvPicPr>
          <p:nvPr/>
        </p:nvPicPr>
        <p:blipFill>
          <a:blip r:embed="rId3">
            <a:clrChange>
              <a:clrFrom>
                <a:srgbClr val="FFFDFE"/>
              </a:clrFrom>
              <a:clrTo>
                <a:srgbClr val="FFFDFE">
                  <a:alpha val="0"/>
                </a:srgbClr>
              </a:clrTo>
            </a:clrChange>
            <a:lum contrast="12000"/>
            <a:extLst>
              <a:ext uri="{28A0092B-C50C-407E-A947-70E740481C1C}">
                <a14:useLocalDpi xmlns:a14="http://schemas.microsoft.com/office/drawing/2010/main" val="0"/>
              </a:ext>
            </a:extLst>
          </a:blip>
          <a:srcRect/>
          <a:stretch>
            <a:fillRect/>
          </a:stretch>
        </p:blipFill>
        <p:spPr bwMode="auto">
          <a:xfrm>
            <a:off x="152400" y="152400"/>
            <a:ext cx="10969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3" descr="C:\My Documents\Cowpat\fly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953000"/>
            <a:ext cx="1314450" cy="1636713"/>
          </a:xfrm>
          <a:prstGeom prst="rect">
            <a:avLst/>
          </a:prstGeom>
          <a:noFill/>
          <a:ln>
            <a:noFill/>
          </a:ln>
          <a:extLst>
            <a:ext uri="{909E8E84-426E-40DD-AFC4-6F175D3DCCD1}">
              <a14:hiddenFill xmlns:a14="http://schemas.microsoft.com/office/drawing/2010/main">
                <a:solidFill>
                  <a:srgbClr val="70E000"/>
                </a:solidFill>
              </a14:hiddenFill>
            </a:ext>
            <a:ext uri="{91240B29-F687-4F45-9708-019B960494DF}">
              <a14:hiddenLine xmlns:a14="http://schemas.microsoft.com/office/drawing/2010/main" w="9525">
                <a:solidFill>
                  <a:schemeClr val="tx2"/>
                </a:solidFill>
                <a:miter lim="800000"/>
                <a:headEnd/>
                <a:tailEnd/>
              </a14:hiddenLine>
            </a:ext>
          </a:extLst>
        </p:spPr>
      </p:pic>
      <p:sp>
        <p:nvSpPr>
          <p:cNvPr id="76804" name="Freeform 4"/>
          <p:cNvSpPr>
            <a:spLocks/>
          </p:cNvSpPr>
          <p:nvPr/>
        </p:nvSpPr>
        <p:spPr bwMode="auto">
          <a:xfrm>
            <a:off x="685800" y="533400"/>
            <a:ext cx="1092200" cy="4648200"/>
          </a:xfrm>
          <a:custGeom>
            <a:avLst/>
            <a:gdLst>
              <a:gd name="T0" fmla="*/ 0 w 688"/>
              <a:gd name="T1" fmla="*/ 0 h 2928"/>
              <a:gd name="T2" fmla="*/ 838200 w 688"/>
              <a:gd name="T3" fmla="*/ 1371600 h 2928"/>
              <a:gd name="T4" fmla="*/ 1066800 w 688"/>
              <a:gd name="T5" fmla="*/ 2590800 h 2928"/>
              <a:gd name="T6" fmla="*/ 990600 w 688"/>
              <a:gd name="T7" fmla="*/ 3886200 h 2928"/>
              <a:gd name="T8" fmla="*/ 914400 w 688"/>
              <a:gd name="T9" fmla="*/ 4648200 h 29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8" h="2928">
                <a:moveTo>
                  <a:pt x="0" y="0"/>
                </a:moveTo>
                <a:cubicBezTo>
                  <a:pt x="208" y="296"/>
                  <a:pt x="416" y="592"/>
                  <a:pt x="528" y="864"/>
                </a:cubicBezTo>
                <a:cubicBezTo>
                  <a:pt x="640" y="1136"/>
                  <a:pt x="656" y="1368"/>
                  <a:pt x="672" y="1632"/>
                </a:cubicBezTo>
                <a:cubicBezTo>
                  <a:pt x="688" y="1896"/>
                  <a:pt x="640" y="2232"/>
                  <a:pt x="624" y="2448"/>
                </a:cubicBezTo>
                <a:cubicBezTo>
                  <a:pt x="608" y="2664"/>
                  <a:pt x="584" y="2856"/>
                  <a:pt x="576" y="29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6805" name="Rectangle 6"/>
          <p:cNvSpPr>
            <a:spLocks noGrp="1" noChangeArrowheads="1"/>
          </p:cNvSpPr>
          <p:nvPr>
            <p:ph type="title"/>
          </p:nvPr>
        </p:nvSpPr>
        <p:spPr>
          <a:xfrm>
            <a:off x="1143000" y="609600"/>
            <a:ext cx="7772400" cy="1143000"/>
          </a:xfrm>
        </p:spPr>
        <p:txBody>
          <a:bodyPr/>
          <a:lstStyle/>
          <a:p>
            <a:pPr eaLnBrk="1" hangingPunct="1"/>
            <a:r>
              <a:rPr lang="en-GB" altLang="en-US" smtClean="0"/>
              <a:t>EARLY TRACTION</a:t>
            </a:r>
            <a:r>
              <a:rPr lang="en-GB" altLang="en-US" sz="2000" smtClean="0"/>
              <a:t/>
            </a:r>
            <a:br>
              <a:rPr lang="en-GB" altLang="en-US" sz="2000" smtClean="0"/>
            </a:br>
            <a:r>
              <a:rPr lang="en-GB" altLang="en-US" sz="2000" smtClean="0"/>
              <a:t>BY GEORGE POCOCK</a:t>
            </a:r>
            <a:endParaRPr lang="en-GB" altLang="en-US" smtClean="0"/>
          </a:p>
        </p:txBody>
      </p:sp>
      <p:pic>
        <p:nvPicPr>
          <p:cNvPr id="76806" name="Picture 7" descr="C:\My Documents\Powerpoint\KITES\Traction0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2133600"/>
            <a:ext cx="3419475"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E000"/>
            </a:gs>
            <a:gs pos="100000">
              <a:srgbClr val="4B9500"/>
            </a:gs>
          </a:gsLst>
          <a:lin ang="2700000" scaled="1"/>
        </a:gradFill>
        <a:effectLst/>
      </p:bgPr>
    </p:bg>
    <p:spTree>
      <p:nvGrpSpPr>
        <p:cNvPr id="1" name=""/>
        <p:cNvGrpSpPr/>
        <p:nvPr/>
      </p:nvGrpSpPr>
      <p:grpSpPr>
        <a:xfrm>
          <a:off x="0" y="0"/>
          <a:ext cx="0" cy="0"/>
          <a:chOff x="0" y="0"/>
          <a:chExt cx="0" cy="0"/>
        </a:xfrm>
      </p:grpSpPr>
      <p:pic>
        <p:nvPicPr>
          <p:cNvPr id="78850" name="Picture 2" descr="C:\My Documents\Cowpat\logo.jpg"/>
          <p:cNvPicPr>
            <a:picLocks noChangeAspect="1" noChangeArrowheads="1"/>
          </p:cNvPicPr>
          <p:nvPr/>
        </p:nvPicPr>
        <p:blipFill>
          <a:blip r:embed="rId3">
            <a:clrChange>
              <a:clrFrom>
                <a:srgbClr val="FFFDFE"/>
              </a:clrFrom>
              <a:clrTo>
                <a:srgbClr val="FFFDFE">
                  <a:alpha val="0"/>
                </a:srgbClr>
              </a:clrTo>
            </a:clrChange>
            <a:lum contrast="12000"/>
            <a:extLst>
              <a:ext uri="{28A0092B-C50C-407E-A947-70E740481C1C}">
                <a14:useLocalDpi xmlns:a14="http://schemas.microsoft.com/office/drawing/2010/main" val="0"/>
              </a:ext>
            </a:extLst>
          </a:blip>
          <a:srcRect/>
          <a:stretch>
            <a:fillRect/>
          </a:stretch>
        </p:blipFill>
        <p:spPr bwMode="auto">
          <a:xfrm>
            <a:off x="152400" y="152400"/>
            <a:ext cx="10969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Picture 3" descr="C:\My Documents\Cowpat\fly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953000"/>
            <a:ext cx="1314450" cy="1636713"/>
          </a:xfrm>
          <a:prstGeom prst="rect">
            <a:avLst/>
          </a:prstGeom>
          <a:noFill/>
          <a:ln>
            <a:noFill/>
          </a:ln>
          <a:extLst>
            <a:ext uri="{909E8E84-426E-40DD-AFC4-6F175D3DCCD1}">
              <a14:hiddenFill xmlns:a14="http://schemas.microsoft.com/office/drawing/2010/main">
                <a:solidFill>
                  <a:srgbClr val="70E000"/>
                </a:solidFill>
              </a14:hiddenFill>
            </a:ext>
            <a:ext uri="{91240B29-F687-4F45-9708-019B960494DF}">
              <a14:hiddenLine xmlns:a14="http://schemas.microsoft.com/office/drawing/2010/main" w="9525">
                <a:solidFill>
                  <a:schemeClr val="tx2"/>
                </a:solidFill>
                <a:miter lim="800000"/>
                <a:headEnd/>
                <a:tailEnd/>
              </a14:hiddenLine>
            </a:ext>
          </a:extLst>
        </p:spPr>
      </p:pic>
      <p:sp>
        <p:nvSpPr>
          <p:cNvPr id="78852" name="Freeform 4"/>
          <p:cNvSpPr>
            <a:spLocks/>
          </p:cNvSpPr>
          <p:nvPr/>
        </p:nvSpPr>
        <p:spPr bwMode="auto">
          <a:xfrm>
            <a:off x="685800" y="533400"/>
            <a:ext cx="1092200" cy="4648200"/>
          </a:xfrm>
          <a:custGeom>
            <a:avLst/>
            <a:gdLst>
              <a:gd name="T0" fmla="*/ 0 w 688"/>
              <a:gd name="T1" fmla="*/ 0 h 2928"/>
              <a:gd name="T2" fmla="*/ 838200 w 688"/>
              <a:gd name="T3" fmla="*/ 1371600 h 2928"/>
              <a:gd name="T4" fmla="*/ 1066800 w 688"/>
              <a:gd name="T5" fmla="*/ 2590800 h 2928"/>
              <a:gd name="T6" fmla="*/ 990600 w 688"/>
              <a:gd name="T7" fmla="*/ 3886200 h 2928"/>
              <a:gd name="T8" fmla="*/ 914400 w 688"/>
              <a:gd name="T9" fmla="*/ 4648200 h 29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8" h="2928">
                <a:moveTo>
                  <a:pt x="0" y="0"/>
                </a:moveTo>
                <a:cubicBezTo>
                  <a:pt x="208" y="296"/>
                  <a:pt x="416" y="592"/>
                  <a:pt x="528" y="864"/>
                </a:cubicBezTo>
                <a:cubicBezTo>
                  <a:pt x="640" y="1136"/>
                  <a:pt x="656" y="1368"/>
                  <a:pt x="672" y="1632"/>
                </a:cubicBezTo>
                <a:cubicBezTo>
                  <a:pt x="688" y="1896"/>
                  <a:pt x="640" y="2232"/>
                  <a:pt x="624" y="2448"/>
                </a:cubicBezTo>
                <a:cubicBezTo>
                  <a:pt x="608" y="2664"/>
                  <a:pt x="584" y="2856"/>
                  <a:pt x="576" y="29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8853" name="Rectangle 5"/>
          <p:cNvSpPr>
            <a:spLocks noGrp="1" noChangeArrowheads="1"/>
          </p:cNvSpPr>
          <p:nvPr>
            <p:ph type="title"/>
          </p:nvPr>
        </p:nvSpPr>
        <p:spPr>
          <a:xfrm>
            <a:off x="1143000" y="609600"/>
            <a:ext cx="7772400" cy="1143000"/>
          </a:xfrm>
        </p:spPr>
        <p:txBody>
          <a:bodyPr/>
          <a:lstStyle/>
          <a:p>
            <a:pPr eaLnBrk="1" hangingPunct="1"/>
            <a:r>
              <a:rPr lang="en-GB" altLang="en-US" smtClean="0"/>
              <a:t>MODERN TRACTION</a:t>
            </a:r>
            <a:r>
              <a:rPr lang="en-GB" altLang="en-US" sz="2000" smtClean="0"/>
              <a:t/>
            </a:r>
            <a:br>
              <a:rPr lang="en-GB" altLang="en-US" sz="2000" smtClean="0"/>
            </a:br>
            <a:r>
              <a:rPr lang="en-GB" altLang="en-US" sz="2000" smtClean="0"/>
              <a:t>BY PETER LYNN</a:t>
            </a:r>
          </a:p>
        </p:txBody>
      </p:sp>
      <p:pic>
        <p:nvPicPr>
          <p:cNvPr id="78854" name="Picture 7" descr="C:\My Documents\Powerpoint\KITES\Traction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09825" y="1768475"/>
            <a:ext cx="5438775"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E000"/>
            </a:gs>
            <a:gs pos="100000">
              <a:srgbClr val="4B9500"/>
            </a:gs>
          </a:gsLst>
          <a:lin ang="2700000" scaled="1"/>
        </a:gradFill>
        <a:effectLst/>
      </p:bgPr>
    </p:bg>
    <p:spTree>
      <p:nvGrpSpPr>
        <p:cNvPr id="1" name=""/>
        <p:cNvGrpSpPr/>
        <p:nvPr/>
      </p:nvGrpSpPr>
      <p:grpSpPr>
        <a:xfrm>
          <a:off x="0" y="0"/>
          <a:ext cx="0" cy="0"/>
          <a:chOff x="0" y="0"/>
          <a:chExt cx="0" cy="0"/>
        </a:xfrm>
      </p:grpSpPr>
      <p:pic>
        <p:nvPicPr>
          <p:cNvPr id="80898" name="Picture 2" descr="C:\My Documents\Cowpat\logo.jpg"/>
          <p:cNvPicPr>
            <a:picLocks noChangeAspect="1" noChangeArrowheads="1"/>
          </p:cNvPicPr>
          <p:nvPr/>
        </p:nvPicPr>
        <p:blipFill>
          <a:blip r:embed="rId3">
            <a:clrChange>
              <a:clrFrom>
                <a:srgbClr val="FFFDFE"/>
              </a:clrFrom>
              <a:clrTo>
                <a:srgbClr val="FFFDFE">
                  <a:alpha val="0"/>
                </a:srgbClr>
              </a:clrTo>
            </a:clrChange>
            <a:lum contrast="12000"/>
            <a:extLst>
              <a:ext uri="{28A0092B-C50C-407E-A947-70E740481C1C}">
                <a14:useLocalDpi xmlns:a14="http://schemas.microsoft.com/office/drawing/2010/main" val="0"/>
              </a:ext>
            </a:extLst>
          </a:blip>
          <a:srcRect/>
          <a:stretch>
            <a:fillRect/>
          </a:stretch>
        </p:blipFill>
        <p:spPr bwMode="auto">
          <a:xfrm>
            <a:off x="152400" y="152400"/>
            <a:ext cx="10969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3" descr="C:\My Documents\Cowpat\fly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953000"/>
            <a:ext cx="1314450" cy="1636713"/>
          </a:xfrm>
          <a:prstGeom prst="rect">
            <a:avLst/>
          </a:prstGeom>
          <a:noFill/>
          <a:ln>
            <a:noFill/>
          </a:ln>
          <a:extLst>
            <a:ext uri="{909E8E84-426E-40DD-AFC4-6F175D3DCCD1}">
              <a14:hiddenFill xmlns:a14="http://schemas.microsoft.com/office/drawing/2010/main">
                <a:solidFill>
                  <a:srgbClr val="70E000"/>
                </a:solidFill>
              </a14:hiddenFill>
            </a:ext>
            <a:ext uri="{91240B29-F687-4F45-9708-019B960494DF}">
              <a14:hiddenLine xmlns:a14="http://schemas.microsoft.com/office/drawing/2010/main" w="9525">
                <a:solidFill>
                  <a:schemeClr val="tx2"/>
                </a:solidFill>
                <a:miter lim="800000"/>
                <a:headEnd/>
                <a:tailEnd/>
              </a14:hiddenLine>
            </a:ext>
          </a:extLst>
        </p:spPr>
      </p:pic>
      <p:sp>
        <p:nvSpPr>
          <p:cNvPr id="80900" name="Freeform 4"/>
          <p:cNvSpPr>
            <a:spLocks/>
          </p:cNvSpPr>
          <p:nvPr/>
        </p:nvSpPr>
        <p:spPr bwMode="auto">
          <a:xfrm>
            <a:off x="685800" y="533400"/>
            <a:ext cx="1092200" cy="4648200"/>
          </a:xfrm>
          <a:custGeom>
            <a:avLst/>
            <a:gdLst>
              <a:gd name="T0" fmla="*/ 0 w 688"/>
              <a:gd name="T1" fmla="*/ 0 h 2928"/>
              <a:gd name="T2" fmla="*/ 838200 w 688"/>
              <a:gd name="T3" fmla="*/ 1371600 h 2928"/>
              <a:gd name="T4" fmla="*/ 1066800 w 688"/>
              <a:gd name="T5" fmla="*/ 2590800 h 2928"/>
              <a:gd name="T6" fmla="*/ 990600 w 688"/>
              <a:gd name="T7" fmla="*/ 3886200 h 2928"/>
              <a:gd name="T8" fmla="*/ 914400 w 688"/>
              <a:gd name="T9" fmla="*/ 4648200 h 29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8" h="2928">
                <a:moveTo>
                  <a:pt x="0" y="0"/>
                </a:moveTo>
                <a:cubicBezTo>
                  <a:pt x="208" y="296"/>
                  <a:pt x="416" y="592"/>
                  <a:pt x="528" y="864"/>
                </a:cubicBezTo>
                <a:cubicBezTo>
                  <a:pt x="640" y="1136"/>
                  <a:pt x="656" y="1368"/>
                  <a:pt x="672" y="1632"/>
                </a:cubicBezTo>
                <a:cubicBezTo>
                  <a:pt x="688" y="1896"/>
                  <a:pt x="640" y="2232"/>
                  <a:pt x="624" y="2448"/>
                </a:cubicBezTo>
                <a:cubicBezTo>
                  <a:pt x="608" y="2664"/>
                  <a:pt x="584" y="2856"/>
                  <a:pt x="576" y="29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0901" name="Rectangle 5"/>
          <p:cNvSpPr>
            <a:spLocks noGrp="1" noChangeArrowheads="1"/>
          </p:cNvSpPr>
          <p:nvPr>
            <p:ph type="title"/>
          </p:nvPr>
        </p:nvSpPr>
        <p:spPr>
          <a:xfrm>
            <a:off x="1143000" y="609600"/>
            <a:ext cx="7772400" cy="1143000"/>
          </a:xfrm>
        </p:spPr>
        <p:txBody>
          <a:bodyPr/>
          <a:lstStyle/>
          <a:p>
            <a:pPr eaLnBrk="1" hangingPunct="1"/>
            <a:r>
              <a:rPr lang="en-GB" altLang="en-US" sz="2000" smtClean="0"/>
              <a:t>1</a:t>
            </a:r>
            <a:r>
              <a:rPr lang="en-GB" altLang="en-US" sz="2000" baseline="30000" smtClean="0"/>
              <a:t>ST</a:t>
            </a:r>
            <a:r>
              <a:rPr lang="en-GB" altLang="en-US" sz="2000" smtClean="0"/>
              <a:t> KITE POWERED BOAT TO CROSS THE CHANNEL</a:t>
            </a:r>
            <a:br>
              <a:rPr lang="en-GB" altLang="en-US" sz="2000" smtClean="0"/>
            </a:br>
            <a:r>
              <a:rPr lang="en-GB" altLang="en-US" sz="2000" smtClean="0"/>
              <a:t>BY Samuel Cody 1903</a:t>
            </a:r>
          </a:p>
        </p:txBody>
      </p:sp>
      <p:pic>
        <p:nvPicPr>
          <p:cNvPr id="80902" name="Picture 8" descr="C:\My Documents\Cowpat\Presentations\Kite travel\Cody boa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757363"/>
            <a:ext cx="4876800"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E000"/>
            </a:gs>
            <a:gs pos="100000">
              <a:srgbClr val="4B9500"/>
            </a:gs>
          </a:gsLst>
          <a:lin ang="2700000" scaled="1"/>
        </a:gradFill>
        <a:effectLst/>
      </p:bgPr>
    </p:bg>
    <p:spTree>
      <p:nvGrpSpPr>
        <p:cNvPr id="1" name=""/>
        <p:cNvGrpSpPr/>
        <p:nvPr/>
      </p:nvGrpSpPr>
      <p:grpSpPr>
        <a:xfrm>
          <a:off x="0" y="0"/>
          <a:ext cx="0" cy="0"/>
          <a:chOff x="0" y="0"/>
          <a:chExt cx="0" cy="0"/>
        </a:xfrm>
      </p:grpSpPr>
      <p:pic>
        <p:nvPicPr>
          <p:cNvPr id="9218" name="Picture 2" descr="C:\My Documents\Cowpat\logo.jpg"/>
          <p:cNvPicPr>
            <a:picLocks noChangeAspect="1" noChangeArrowheads="1"/>
          </p:cNvPicPr>
          <p:nvPr/>
        </p:nvPicPr>
        <p:blipFill>
          <a:blip r:embed="rId3">
            <a:clrChange>
              <a:clrFrom>
                <a:srgbClr val="FFFDFE"/>
              </a:clrFrom>
              <a:clrTo>
                <a:srgbClr val="FFFDFE">
                  <a:alpha val="0"/>
                </a:srgbClr>
              </a:clrTo>
            </a:clrChange>
            <a:lum contrast="12000"/>
            <a:extLst>
              <a:ext uri="{28A0092B-C50C-407E-A947-70E740481C1C}">
                <a14:useLocalDpi xmlns:a14="http://schemas.microsoft.com/office/drawing/2010/main" val="0"/>
              </a:ext>
            </a:extLst>
          </a:blip>
          <a:srcRect/>
          <a:stretch>
            <a:fillRect/>
          </a:stretch>
        </p:blipFill>
        <p:spPr bwMode="auto">
          <a:xfrm>
            <a:off x="152400" y="152400"/>
            <a:ext cx="10969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descr="C:\My Documents\Cowpat\fly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953000"/>
            <a:ext cx="1314450" cy="1636713"/>
          </a:xfrm>
          <a:prstGeom prst="rect">
            <a:avLst/>
          </a:prstGeom>
          <a:noFill/>
          <a:ln>
            <a:noFill/>
          </a:ln>
          <a:extLst>
            <a:ext uri="{909E8E84-426E-40DD-AFC4-6F175D3DCCD1}">
              <a14:hiddenFill xmlns:a14="http://schemas.microsoft.com/office/drawing/2010/main">
                <a:solidFill>
                  <a:srgbClr val="70E000"/>
                </a:solidFill>
              </a14:hiddenFill>
            </a:ext>
            <a:ext uri="{91240B29-F687-4F45-9708-019B960494DF}">
              <a14:hiddenLine xmlns:a14="http://schemas.microsoft.com/office/drawing/2010/main" w="9525">
                <a:solidFill>
                  <a:schemeClr val="tx2"/>
                </a:solidFill>
                <a:miter lim="800000"/>
                <a:headEnd/>
                <a:tailEnd/>
              </a14:hiddenLine>
            </a:ext>
          </a:extLst>
        </p:spPr>
      </p:pic>
      <p:sp>
        <p:nvSpPr>
          <p:cNvPr id="9220" name="Freeform 4"/>
          <p:cNvSpPr>
            <a:spLocks/>
          </p:cNvSpPr>
          <p:nvPr/>
        </p:nvSpPr>
        <p:spPr bwMode="auto">
          <a:xfrm>
            <a:off x="685800" y="533400"/>
            <a:ext cx="1092200" cy="4648200"/>
          </a:xfrm>
          <a:custGeom>
            <a:avLst/>
            <a:gdLst>
              <a:gd name="T0" fmla="*/ 0 w 688"/>
              <a:gd name="T1" fmla="*/ 0 h 2928"/>
              <a:gd name="T2" fmla="*/ 838200 w 688"/>
              <a:gd name="T3" fmla="*/ 1371600 h 2928"/>
              <a:gd name="T4" fmla="*/ 1066800 w 688"/>
              <a:gd name="T5" fmla="*/ 2590800 h 2928"/>
              <a:gd name="T6" fmla="*/ 990600 w 688"/>
              <a:gd name="T7" fmla="*/ 3886200 h 2928"/>
              <a:gd name="T8" fmla="*/ 914400 w 688"/>
              <a:gd name="T9" fmla="*/ 4648200 h 29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8" h="2928">
                <a:moveTo>
                  <a:pt x="0" y="0"/>
                </a:moveTo>
                <a:cubicBezTo>
                  <a:pt x="208" y="296"/>
                  <a:pt x="416" y="592"/>
                  <a:pt x="528" y="864"/>
                </a:cubicBezTo>
                <a:cubicBezTo>
                  <a:pt x="640" y="1136"/>
                  <a:pt x="656" y="1368"/>
                  <a:pt x="672" y="1632"/>
                </a:cubicBezTo>
                <a:cubicBezTo>
                  <a:pt x="688" y="1896"/>
                  <a:pt x="640" y="2232"/>
                  <a:pt x="624" y="2448"/>
                </a:cubicBezTo>
                <a:cubicBezTo>
                  <a:pt x="608" y="2664"/>
                  <a:pt x="584" y="2856"/>
                  <a:pt x="576" y="29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221" name="Rectangle 6"/>
          <p:cNvSpPr>
            <a:spLocks noGrp="1" noChangeArrowheads="1"/>
          </p:cNvSpPr>
          <p:nvPr>
            <p:ph type="title"/>
          </p:nvPr>
        </p:nvSpPr>
        <p:spPr>
          <a:xfrm>
            <a:off x="3048000" y="228600"/>
            <a:ext cx="4724400" cy="838200"/>
          </a:xfrm>
        </p:spPr>
        <p:txBody>
          <a:bodyPr/>
          <a:lstStyle/>
          <a:p>
            <a:pPr eaLnBrk="1" hangingPunct="1"/>
            <a:r>
              <a:rPr lang="en-GB" altLang="en-US" smtClean="0"/>
              <a:t>THE PHYSICS</a:t>
            </a:r>
          </a:p>
        </p:txBody>
      </p:sp>
      <p:pic>
        <p:nvPicPr>
          <p:cNvPr id="9222"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54338" y="1066800"/>
            <a:ext cx="5068887"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E000"/>
            </a:gs>
            <a:gs pos="100000">
              <a:srgbClr val="4B9500"/>
            </a:gs>
          </a:gsLst>
          <a:lin ang="2700000" scaled="1"/>
        </a:gradFill>
        <a:effectLst/>
      </p:bgPr>
    </p:bg>
    <p:spTree>
      <p:nvGrpSpPr>
        <p:cNvPr id="1" name=""/>
        <p:cNvGrpSpPr/>
        <p:nvPr/>
      </p:nvGrpSpPr>
      <p:grpSpPr>
        <a:xfrm>
          <a:off x="0" y="0"/>
          <a:ext cx="0" cy="0"/>
          <a:chOff x="0" y="0"/>
          <a:chExt cx="0" cy="0"/>
        </a:xfrm>
      </p:grpSpPr>
      <p:pic>
        <p:nvPicPr>
          <p:cNvPr id="82946" name="Picture 2" descr="C:\My Documents\Cowpat\logo.jpg"/>
          <p:cNvPicPr>
            <a:picLocks noChangeAspect="1" noChangeArrowheads="1"/>
          </p:cNvPicPr>
          <p:nvPr/>
        </p:nvPicPr>
        <p:blipFill>
          <a:blip r:embed="rId3">
            <a:clrChange>
              <a:clrFrom>
                <a:srgbClr val="FFFDFE"/>
              </a:clrFrom>
              <a:clrTo>
                <a:srgbClr val="FFFDFE">
                  <a:alpha val="0"/>
                </a:srgbClr>
              </a:clrTo>
            </a:clrChange>
            <a:lum contrast="12000"/>
            <a:extLst>
              <a:ext uri="{28A0092B-C50C-407E-A947-70E740481C1C}">
                <a14:useLocalDpi xmlns:a14="http://schemas.microsoft.com/office/drawing/2010/main" val="0"/>
              </a:ext>
            </a:extLst>
          </a:blip>
          <a:srcRect/>
          <a:stretch>
            <a:fillRect/>
          </a:stretch>
        </p:blipFill>
        <p:spPr bwMode="auto">
          <a:xfrm>
            <a:off x="152400" y="152400"/>
            <a:ext cx="10969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3" descr="C:\My Documents\Cowpat\fly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953000"/>
            <a:ext cx="1314450" cy="1636713"/>
          </a:xfrm>
          <a:prstGeom prst="rect">
            <a:avLst/>
          </a:prstGeom>
          <a:noFill/>
          <a:ln>
            <a:noFill/>
          </a:ln>
          <a:extLst>
            <a:ext uri="{909E8E84-426E-40DD-AFC4-6F175D3DCCD1}">
              <a14:hiddenFill xmlns:a14="http://schemas.microsoft.com/office/drawing/2010/main">
                <a:solidFill>
                  <a:srgbClr val="70E000"/>
                </a:solidFill>
              </a14:hiddenFill>
            </a:ext>
            <a:ext uri="{91240B29-F687-4F45-9708-019B960494DF}">
              <a14:hiddenLine xmlns:a14="http://schemas.microsoft.com/office/drawing/2010/main" w="9525">
                <a:solidFill>
                  <a:schemeClr val="tx2"/>
                </a:solidFill>
                <a:miter lim="800000"/>
                <a:headEnd/>
                <a:tailEnd/>
              </a14:hiddenLine>
            </a:ext>
          </a:extLst>
        </p:spPr>
      </p:pic>
      <p:sp>
        <p:nvSpPr>
          <p:cNvPr id="82948" name="Freeform 4"/>
          <p:cNvSpPr>
            <a:spLocks/>
          </p:cNvSpPr>
          <p:nvPr/>
        </p:nvSpPr>
        <p:spPr bwMode="auto">
          <a:xfrm>
            <a:off x="685800" y="533400"/>
            <a:ext cx="1092200" cy="4648200"/>
          </a:xfrm>
          <a:custGeom>
            <a:avLst/>
            <a:gdLst>
              <a:gd name="T0" fmla="*/ 0 w 688"/>
              <a:gd name="T1" fmla="*/ 0 h 2928"/>
              <a:gd name="T2" fmla="*/ 838200 w 688"/>
              <a:gd name="T3" fmla="*/ 1371600 h 2928"/>
              <a:gd name="T4" fmla="*/ 1066800 w 688"/>
              <a:gd name="T5" fmla="*/ 2590800 h 2928"/>
              <a:gd name="T6" fmla="*/ 990600 w 688"/>
              <a:gd name="T7" fmla="*/ 3886200 h 2928"/>
              <a:gd name="T8" fmla="*/ 914400 w 688"/>
              <a:gd name="T9" fmla="*/ 4648200 h 29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8" h="2928">
                <a:moveTo>
                  <a:pt x="0" y="0"/>
                </a:moveTo>
                <a:cubicBezTo>
                  <a:pt x="208" y="296"/>
                  <a:pt x="416" y="592"/>
                  <a:pt x="528" y="864"/>
                </a:cubicBezTo>
                <a:cubicBezTo>
                  <a:pt x="640" y="1136"/>
                  <a:pt x="656" y="1368"/>
                  <a:pt x="672" y="1632"/>
                </a:cubicBezTo>
                <a:cubicBezTo>
                  <a:pt x="688" y="1896"/>
                  <a:pt x="640" y="2232"/>
                  <a:pt x="624" y="2448"/>
                </a:cubicBezTo>
                <a:cubicBezTo>
                  <a:pt x="608" y="2664"/>
                  <a:pt x="584" y="2856"/>
                  <a:pt x="576" y="29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2949" name="Rectangle 5"/>
          <p:cNvSpPr>
            <a:spLocks noGrp="1" noChangeArrowheads="1"/>
          </p:cNvSpPr>
          <p:nvPr>
            <p:ph type="title"/>
          </p:nvPr>
        </p:nvSpPr>
        <p:spPr>
          <a:xfrm>
            <a:off x="1143000" y="609600"/>
            <a:ext cx="7772400" cy="1143000"/>
          </a:xfrm>
        </p:spPr>
        <p:txBody>
          <a:bodyPr/>
          <a:lstStyle/>
          <a:p>
            <a:pPr eaLnBrk="1" hangingPunct="1"/>
            <a:r>
              <a:rPr lang="en-GB" altLang="en-US" sz="2000" smtClean="0"/>
              <a:t> </a:t>
            </a:r>
            <a:r>
              <a:rPr lang="en-GB" altLang="en-US" sz="3600" smtClean="0"/>
              <a:t>A MODERN KITE POWERED BOAT</a:t>
            </a:r>
          </a:p>
        </p:txBody>
      </p:sp>
      <p:pic>
        <p:nvPicPr>
          <p:cNvPr id="82950" name="Picture 7" descr="C:\My Documents\Cowpat\Presentations\Kite travel\PLboatjp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889125"/>
            <a:ext cx="513080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E000"/>
            </a:gs>
            <a:gs pos="100000">
              <a:srgbClr val="4B9500"/>
            </a:gs>
          </a:gsLst>
          <a:lin ang="2700000" scaled="1"/>
        </a:gradFill>
        <a:effectLst/>
      </p:bgPr>
    </p:bg>
    <p:spTree>
      <p:nvGrpSpPr>
        <p:cNvPr id="1" name=""/>
        <p:cNvGrpSpPr/>
        <p:nvPr/>
      </p:nvGrpSpPr>
      <p:grpSpPr>
        <a:xfrm>
          <a:off x="0" y="0"/>
          <a:ext cx="0" cy="0"/>
          <a:chOff x="0" y="0"/>
          <a:chExt cx="0" cy="0"/>
        </a:xfrm>
      </p:grpSpPr>
      <p:pic>
        <p:nvPicPr>
          <p:cNvPr id="84994" name="Picture 2" descr="C:\My Documents\Cowpat\logo.jpg"/>
          <p:cNvPicPr>
            <a:picLocks noChangeAspect="1" noChangeArrowheads="1"/>
          </p:cNvPicPr>
          <p:nvPr/>
        </p:nvPicPr>
        <p:blipFill>
          <a:blip r:embed="rId3">
            <a:clrChange>
              <a:clrFrom>
                <a:srgbClr val="FFFDFE"/>
              </a:clrFrom>
              <a:clrTo>
                <a:srgbClr val="FFFDFE">
                  <a:alpha val="0"/>
                </a:srgbClr>
              </a:clrTo>
            </a:clrChange>
            <a:lum contrast="12000"/>
            <a:extLst>
              <a:ext uri="{28A0092B-C50C-407E-A947-70E740481C1C}">
                <a14:useLocalDpi xmlns:a14="http://schemas.microsoft.com/office/drawing/2010/main" val="0"/>
              </a:ext>
            </a:extLst>
          </a:blip>
          <a:srcRect/>
          <a:stretch>
            <a:fillRect/>
          </a:stretch>
        </p:blipFill>
        <p:spPr bwMode="auto">
          <a:xfrm>
            <a:off x="152400" y="152400"/>
            <a:ext cx="10969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3" descr="C:\My Documents\Cowpat\fly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953000"/>
            <a:ext cx="1314450" cy="1636713"/>
          </a:xfrm>
          <a:prstGeom prst="rect">
            <a:avLst/>
          </a:prstGeom>
          <a:noFill/>
          <a:ln>
            <a:noFill/>
          </a:ln>
          <a:extLst>
            <a:ext uri="{909E8E84-426E-40DD-AFC4-6F175D3DCCD1}">
              <a14:hiddenFill xmlns:a14="http://schemas.microsoft.com/office/drawing/2010/main">
                <a:solidFill>
                  <a:srgbClr val="70E000"/>
                </a:solidFill>
              </a14:hiddenFill>
            </a:ext>
            <a:ext uri="{91240B29-F687-4F45-9708-019B960494DF}">
              <a14:hiddenLine xmlns:a14="http://schemas.microsoft.com/office/drawing/2010/main" w="9525">
                <a:solidFill>
                  <a:schemeClr val="tx2"/>
                </a:solidFill>
                <a:miter lim="800000"/>
                <a:headEnd/>
                <a:tailEnd/>
              </a14:hiddenLine>
            </a:ext>
          </a:extLst>
        </p:spPr>
      </p:pic>
      <p:sp>
        <p:nvSpPr>
          <p:cNvPr id="84996" name="Freeform 4"/>
          <p:cNvSpPr>
            <a:spLocks/>
          </p:cNvSpPr>
          <p:nvPr/>
        </p:nvSpPr>
        <p:spPr bwMode="auto">
          <a:xfrm>
            <a:off x="685800" y="533400"/>
            <a:ext cx="1092200" cy="4648200"/>
          </a:xfrm>
          <a:custGeom>
            <a:avLst/>
            <a:gdLst>
              <a:gd name="T0" fmla="*/ 0 w 688"/>
              <a:gd name="T1" fmla="*/ 0 h 2928"/>
              <a:gd name="T2" fmla="*/ 838200 w 688"/>
              <a:gd name="T3" fmla="*/ 1371600 h 2928"/>
              <a:gd name="T4" fmla="*/ 1066800 w 688"/>
              <a:gd name="T5" fmla="*/ 2590800 h 2928"/>
              <a:gd name="T6" fmla="*/ 990600 w 688"/>
              <a:gd name="T7" fmla="*/ 3886200 h 2928"/>
              <a:gd name="T8" fmla="*/ 914400 w 688"/>
              <a:gd name="T9" fmla="*/ 4648200 h 29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8" h="2928">
                <a:moveTo>
                  <a:pt x="0" y="0"/>
                </a:moveTo>
                <a:cubicBezTo>
                  <a:pt x="208" y="296"/>
                  <a:pt x="416" y="592"/>
                  <a:pt x="528" y="864"/>
                </a:cubicBezTo>
                <a:cubicBezTo>
                  <a:pt x="640" y="1136"/>
                  <a:pt x="656" y="1368"/>
                  <a:pt x="672" y="1632"/>
                </a:cubicBezTo>
                <a:cubicBezTo>
                  <a:pt x="688" y="1896"/>
                  <a:pt x="640" y="2232"/>
                  <a:pt x="624" y="2448"/>
                </a:cubicBezTo>
                <a:cubicBezTo>
                  <a:pt x="608" y="2664"/>
                  <a:pt x="584" y="2856"/>
                  <a:pt x="576" y="29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4997" name="Rectangle 5"/>
          <p:cNvSpPr>
            <a:spLocks noGrp="1" noChangeArrowheads="1"/>
          </p:cNvSpPr>
          <p:nvPr>
            <p:ph type="title"/>
          </p:nvPr>
        </p:nvSpPr>
        <p:spPr>
          <a:xfrm>
            <a:off x="1143000" y="609600"/>
            <a:ext cx="7772400" cy="1143000"/>
          </a:xfrm>
        </p:spPr>
        <p:txBody>
          <a:bodyPr/>
          <a:lstStyle/>
          <a:p>
            <a:pPr eaLnBrk="1" hangingPunct="1"/>
            <a:r>
              <a:rPr lang="en-GB" altLang="en-US" sz="2000" smtClean="0"/>
              <a:t> </a:t>
            </a:r>
            <a:r>
              <a:rPr lang="en-GB" altLang="en-US" sz="3600" smtClean="0"/>
              <a:t>A COMMERCIAL APPLICATION</a:t>
            </a:r>
          </a:p>
        </p:txBody>
      </p:sp>
      <p:pic>
        <p:nvPicPr>
          <p:cNvPr id="84998" name="Picture 7" descr="C:\My Documents\Cowpat\Presentations\Kite travel\Tank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2057400"/>
            <a:ext cx="56007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E000"/>
            </a:gs>
            <a:gs pos="100000">
              <a:srgbClr val="4B9500"/>
            </a:gs>
          </a:gsLst>
          <a:lin ang="2700000" scaled="1"/>
        </a:gradFill>
        <a:effectLst/>
      </p:bgPr>
    </p:bg>
    <p:spTree>
      <p:nvGrpSpPr>
        <p:cNvPr id="1" name=""/>
        <p:cNvGrpSpPr/>
        <p:nvPr/>
      </p:nvGrpSpPr>
      <p:grpSpPr>
        <a:xfrm>
          <a:off x="0" y="0"/>
          <a:ext cx="0" cy="0"/>
          <a:chOff x="0" y="0"/>
          <a:chExt cx="0" cy="0"/>
        </a:xfrm>
      </p:grpSpPr>
      <p:pic>
        <p:nvPicPr>
          <p:cNvPr id="87042" name="Picture 2" descr="C:\My Documents\Cowpat\logo.jpg"/>
          <p:cNvPicPr>
            <a:picLocks noChangeAspect="1" noChangeArrowheads="1"/>
          </p:cNvPicPr>
          <p:nvPr/>
        </p:nvPicPr>
        <p:blipFill>
          <a:blip r:embed="rId3">
            <a:clrChange>
              <a:clrFrom>
                <a:srgbClr val="FFFDFE"/>
              </a:clrFrom>
              <a:clrTo>
                <a:srgbClr val="FFFDFE">
                  <a:alpha val="0"/>
                </a:srgbClr>
              </a:clrTo>
            </a:clrChange>
            <a:lum contrast="12000"/>
            <a:extLst>
              <a:ext uri="{28A0092B-C50C-407E-A947-70E740481C1C}">
                <a14:useLocalDpi xmlns:a14="http://schemas.microsoft.com/office/drawing/2010/main" val="0"/>
              </a:ext>
            </a:extLst>
          </a:blip>
          <a:srcRect/>
          <a:stretch>
            <a:fillRect/>
          </a:stretch>
        </p:blipFill>
        <p:spPr bwMode="auto">
          <a:xfrm>
            <a:off x="152400" y="152400"/>
            <a:ext cx="10969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3" descr="C:\My Documents\Cowpat\fly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953000"/>
            <a:ext cx="1314450" cy="1636713"/>
          </a:xfrm>
          <a:prstGeom prst="rect">
            <a:avLst/>
          </a:prstGeom>
          <a:noFill/>
          <a:ln>
            <a:noFill/>
          </a:ln>
          <a:extLst>
            <a:ext uri="{909E8E84-426E-40DD-AFC4-6F175D3DCCD1}">
              <a14:hiddenFill xmlns:a14="http://schemas.microsoft.com/office/drawing/2010/main">
                <a:solidFill>
                  <a:srgbClr val="70E000"/>
                </a:solidFill>
              </a14:hiddenFill>
            </a:ext>
            <a:ext uri="{91240B29-F687-4F45-9708-019B960494DF}">
              <a14:hiddenLine xmlns:a14="http://schemas.microsoft.com/office/drawing/2010/main" w="9525">
                <a:solidFill>
                  <a:schemeClr val="tx2"/>
                </a:solidFill>
                <a:miter lim="800000"/>
                <a:headEnd/>
                <a:tailEnd/>
              </a14:hiddenLine>
            </a:ext>
          </a:extLst>
        </p:spPr>
      </p:pic>
      <p:sp>
        <p:nvSpPr>
          <p:cNvPr id="87044" name="Freeform 4"/>
          <p:cNvSpPr>
            <a:spLocks/>
          </p:cNvSpPr>
          <p:nvPr/>
        </p:nvSpPr>
        <p:spPr bwMode="auto">
          <a:xfrm>
            <a:off x="685800" y="533400"/>
            <a:ext cx="1092200" cy="4648200"/>
          </a:xfrm>
          <a:custGeom>
            <a:avLst/>
            <a:gdLst>
              <a:gd name="T0" fmla="*/ 0 w 688"/>
              <a:gd name="T1" fmla="*/ 0 h 2928"/>
              <a:gd name="T2" fmla="*/ 838200 w 688"/>
              <a:gd name="T3" fmla="*/ 1371600 h 2928"/>
              <a:gd name="T4" fmla="*/ 1066800 w 688"/>
              <a:gd name="T5" fmla="*/ 2590800 h 2928"/>
              <a:gd name="T6" fmla="*/ 990600 w 688"/>
              <a:gd name="T7" fmla="*/ 3886200 h 2928"/>
              <a:gd name="T8" fmla="*/ 914400 w 688"/>
              <a:gd name="T9" fmla="*/ 4648200 h 29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8" h="2928">
                <a:moveTo>
                  <a:pt x="0" y="0"/>
                </a:moveTo>
                <a:cubicBezTo>
                  <a:pt x="208" y="296"/>
                  <a:pt x="416" y="592"/>
                  <a:pt x="528" y="864"/>
                </a:cubicBezTo>
                <a:cubicBezTo>
                  <a:pt x="640" y="1136"/>
                  <a:pt x="656" y="1368"/>
                  <a:pt x="672" y="1632"/>
                </a:cubicBezTo>
                <a:cubicBezTo>
                  <a:pt x="688" y="1896"/>
                  <a:pt x="640" y="2232"/>
                  <a:pt x="624" y="2448"/>
                </a:cubicBezTo>
                <a:cubicBezTo>
                  <a:pt x="608" y="2664"/>
                  <a:pt x="584" y="2856"/>
                  <a:pt x="576" y="29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87045" name="Picture 6" descr="C:\My Documents\Powerpoint\KITES\CAMERA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1905000"/>
            <a:ext cx="4041775"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Rectangle 7"/>
          <p:cNvSpPr>
            <a:spLocks noGrp="1" noChangeArrowheads="1"/>
          </p:cNvSpPr>
          <p:nvPr>
            <p:ph type="title"/>
          </p:nvPr>
        </p:nvSpPr>
        <p:spPr>
          <a:xfrm>
            <a:off x="1828800" y="609600"/>
            <a:ext cx="6629400" cy="1143000"/>
          </a:xfrm>
        </p:spPr>
        <p:txBody>
          <a:bodyPr/>
          <a:lstStyle/>
          <a:p>
            <a:pPr eaLnBrk="1" hangingPunct="1"/>
            <a:r>
              <a:rPr lang="en-GB" altLang="en-US" smtClean="0"/>
              <a:t>PHOTOGRAPHY</a:t>
            </a:r>
            <a:r>
              <a:rPr lang="en-GB" altLang="en-US" sz="2400" smtClean="0"/>
              <a:t/>
            </a:r>
            <a:br>
              <a:rPr lang="en-GB" altLang="en-US" sz="2400" smtClean="0"/>
            </a:br>
            <a:r>
              <a:rPr lang="en-GB" altLang="en-US" sz="2400" smtClean="0"/>
              <a:t>THE OLD</a:t>
            </a:r>
            <a:endParaRPr lang="en-GB" altLang="en-US" smtClean="0"/>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E000"/>
            </a:gs>
            <a:gs pos="100000">
              <a:srgbClr val="4B9500"/>
            </a:gs>
          </a:gsLst>
          <a:lin ang="2700000" scaled="1"/>
        </a:gradFill>
        <a:effectLst/>
      </p:bgPr>
    </p:bg>
    <p:spTree>
      <p:nvGrpSpPr>
        <p:cNvPr id="1" name=""/>
        <p:cNvGrpSpPr/>
        <p:nvPr/>
      </p:nvGrpSpPr>
      <p:grpSpPr>
        <a:xfrm>
          <a:off x="0" y="0"/>
          <a:ext cx="0" cy="0"/>
          <a:chOff x="0" y="0"/>
          <a:chExt cx="0" cy="0"/>
        </a:xfrm>
      </p:grpSpPr>
      <p:pic>
        <p:nvPicPr>
          <p:cNvPr id="89090" name="Picture 2" descr="C:\My Documents\Cowpat\logo.jpg"/>
          <p:cNvPicPr>
            <a:picLocks noChangeAspect="1" noChangeArrowheads="1"/>
          </p:cNvPicPr>
          <p:nvPr/>
        </p:nvPicPr>
        <p:blipFill>
          <a:blip r:embed="rId3">
            <a:clrChange>
              <a:clrFrom>
                <a:srgbClr val="FFFDFE"/>
              </a:clrFrom>
              <a:clrTo>
                <a:srgbClr val="FFFDFE">
                  <a:alpha val="0"/>
                </a:srgbClr>
              </a:clrTo>
            </a:clrChange>
            <a:lum contrast="12000"/>
            <a:extLst>
              <a:ext uri="{28A0092B-C50C-407E-A947-70E740481C1C}">
                <a14:useLocalDpi xmlns:a14="http://schemas.microsoft.com/office/drawing/2010/main" val="0"/>
              </a:ext>
            </a:extLst>
          </a:blip>
          <a:srcRect/>
          <a:stretch>
            <a:fillRect/>
          </a:stretch>
        </p:blipFill>
        <p:spPr bwMode="auto">
          <a:xfrm>
            <a:off x="152400" y="152400"/>
            <a:ext cx="10969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3" descr="C:\My Documents\Cowpat\fly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953000"/>
            <a:ext cx="1314450" cy="1636713"/>
          </a:xfrm>
          <a:prstGeom prst="rect">
            <a:avLst/>
          </a:prstGeom>
          <a:noFill/>
          <a:ln>
            <a:noFill/>
          </a:ln>
          <a:extLst>
            <a:ext uri="{909E8E84-426E-40DD-AFC4-6F175D3DCCD1}">
              <a14:hiddenFill xmlns:a14="http://schemas.microsoft.com/office/drawing/2010/main">
                <a:solidFill>
                  <a:srgbClr val="70E000"/>
                </a:solidFill>
              </a14:hiddenFill>
            </a:ext>
            <a:ext uri="{91240B29-F687-4F45-9708-019B960494DF}">
              <a14:hiddenLine xmlns:a14="http://schemas.microsoft.com/office/drawing/2010/main" w="9525">
                <a:solidFill>
                  <a:schemeClr val="tx2"/>
                </a:solidFill>
                <a:miter lim="800000"/>
                <a:headEnd/>
                <a:tailEnd/>
              </a14:hiddenLine>
            </a:ext>
          </a:extLst>
        </p:spPr>
      </p:pic>
      <p:sp>
        <p:nvSpPr>
          <p:cNvPr id="89092" name="Freeform 4"/>
          <p:cNvSpPr>
            <a:spLocks/>
          </p:cNvSpPr>
          <p:nvPr/>
        </p:nvSpPr>
        <p:spPr bwMode="auto">
          <a:xfrm>
            <a:off x="685800" y="533400"/>
            <a:ext cx="1092200" cy="4648200"/>
          </a:xfrm>
          <a:custGeom>
            <a:avLst/>
            <a:gdLst>
              <a:gd name="T0" fmla="*/ 0 w 688"/>
              <a:gd name="T1" fmla="*/ 0 h 2928"/>
              <a:gd name="T2" fmla="*/ 838200 w 688"/>
              <a:gd name="T3" fmla="*/ 1371600 h 2928"/>
              <a:gd name="T4" fmla="*/ 1066800 w 688"/>
              <a:gd name="T5" fmla="*/ 2590800 h 2928"/>
              <a:gd name="T6" fmla="*/ 990600 w 688"/>
              <a:gd name="T7" fmla="*/ 3886200 h 2928"/>
              <a:gd name="T8" fmla="*/ 914400 w 688"/>
              <a:gd name="T9" fmla="*/ 4648200 h 29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8" h="2928">
                <a:moveTo>
                  <a:pt x="0" y="0"/>
                </a:moveTo>
                <a:cubicBezTo>
                  <a:pt x="208" y="296"/>
                  <a:pt x="416" y="592"/>
                  <a:pt x="528" y="864"/>
                </a:cubicBezTo>
                <a:cubicBezTo>
                  <a:pt x="640" y="1136"/>
                  <a:pt x="656" y="1368"/>
                  <a:pt x="672" y="1632"/>
                </a:cubicBezTo>
                <a:cubicBezTo>
                  <a:pt x="688" y="1896"/>
                  <a:pt x="640" y="2232"/>
                  <a:pt x="624" y="2448"/>
                </a:cubicBezTo>
                <a:cubicBezTo>
                  <a:pt x="608" y="2664"/>
                  <a:pt x="584" y="2856"/>
                  <a:pt x="576" y="29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9093" name="Rectangle 6"/>
          <p:cNvSpPr>
            <a:spLocks noGrp="1" noChangeArrowheads="1"/>
          </p:cNvSpPr>
          <p:nvPr>
            <p:ph type="title"/>
          </p:nvPr>
        </p:nvSpPr>
        <p:spPr>
          <a:xfrm>
            <a:off x="609600" y="228600"/>
            <a:ext cx="7772400" cy="1143000"/>
          </a:xfrm>
        </p:spPr>
        <p:txBody>
          <a:bodyPr/>
          <a:lstStyle/>
          <a:p>
            <a:pPr eaLnBrk="1" hangingPunct="1"/>
            <a:r>
              <a:rPr lang="en-GB" altLang="en-US" smtClean="0"/>
              <a:t>PHOTOGRAPHY</a:t>
            </a:r>
            <a:r>
              <a:rPr lang="en-GB" altLang="en-US" sz="2400" smtClean="0"/>
              <a:t/>
            </a:r>
            <a:br>
              <a:rPr lang="en-GB" altLang="en-US" sz="2400" smtClean="0"/>
            </a:br>
            <a:r>
              <a:rPr lang="en-GB" altLang="en-US" sz="2400" smtClean="0"/>
              <a:t>THE NEW</a:t>
            </a:r>
            <a:endParaRPr lang="en-GB" altLang="en-US" smtClean="0"/>
          </a:p>
        </p:txBody>
      </p:sp>
      <p:pic>
        <p:nvPicPr>
          <p:cNvPr id="8909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1524000"/>
            <a:ext cx="4570413" cy="509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E000"/>
            </a:gs>
            <a:gs pos="100000">
              <a:srgbClr val="4B9500"/>
            </a:gs>
          </a:gsLst>
          <a:lin ang="2700000" scaled="1"/>
        </a:gradFill>
        <a:effectLst/>
      </p:bgPr>
    </p:bg>
    <p:spTree>
      <p:nvGrpSpPr>
        <p:cNvPr id="1" name=""/>
        <p:cNvGrpSpPr/>
        <p:nvPr/>
      </p:nvGrpSpPr>
      <p:grpSpPr>
        <a:xfrm>
          <a:off x="0" y="0"/>
          <a:ext cx="0" cy="0"/>
          <a:chOff x="0" y="0"/>
          <a:chExt cx="0" cy="0"/>
        </a:xfrm>
      </p:grpSpPr>
      <p:pic>
        <p:nvPicPr>
          <p:cNvPr id="91138" name="Picture 2" descr="C:\My Documents\Cowpat\logo.jpg"/>
          <p:cNvPicPr>
            <a:picLocks noChangeAspect="1" noChangeArrowheads="1"/>
          </p:cNvPicPr>
          <p:nvPr/>
        </p:nvPicPr>
        <p:blipFill>
          <a:blip r:embed="rId3">
            <a:clrChange>
              <a:clrFrom>
                <a:srgbClr val="FFFDFE"/>
              </a:clrFrom>
              <a:clrTo>
                <a:srgbClr val="FFFDFE">
                  <a:alpha val="0"/>
                </a:srgbClr>
              </a:clrTo>
            </a:clrChange>
            <a:lum contrast="12000"/>
            <a:extLst>
              <a:ext uri="{28A0092B-C50C-407E-A947-70E740481C1C}">
                <a14:useLocalDpi xmlns:a14="http://schemas.microsoft.com/office/drawing/2010/main" val="0"/>
              </a:ext>
            </a:extLst>
          </a:blip>
          <a:srcRect/>
          <a:stretch>
            <a:fillRect/>
          </a:stretch>
        </p:blipFill>
        <p:spPr bwMode="auto">
          <a:xfrm>
            <a:off x="152400" y="152400"/>
            <a:ext cx="10969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Picture 3" descr="C:\My Documents\Cowpat\fly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953000"/>
            <a:ext cx="1314450" cy="1636713"/>
          </a:xfrm>
          <a:prstGeom prst="rect">
            <a:avLst/>
          </a:prstGeom>
          <a:noFill/>
          <a:ln>
            <a:noFill/>
          </a:ln>
          <a:extLst>
            <a:ext uri="{909E8E84-426E-40DD-AFC4-6F175D3DCCD1}">
              <a14:hiddenFill xmlns:a14="http://schemas.microsoft.com/office/drawing/2010/main">
                <a:solidFill>
                  <a:srgbClr val="70E000"/>
                </a:solidFill>
              </a14:hiddenFill>
            </a:ext>
            <a:ext uri="{91240B29-F687-4F45-9708-019B960494DF}">
              <a14:hiddenLine xmlns:a14="http://schemas.microsoft.com/office/drawing/2010/main" w="9525">
                <a:solidFill>
                  <a:schemeClr val="tx2"/>
                </a:solidFill>
                <a:miter lim="800000"/>
                <a:headEnd/>
                <a:tailEnd/>
              </a14:hiddenLine>
            </a:ext>
          </a:extLst>
        </p:spPr>
      </p:pic>
      <p:sp>
        <p:nvSpPr>
          <p:cNvPr id="91140" name="Freeform 4"/>
          <p:cNvSpPr>
            <a:spLocks/>
          </p:cNvSpPr>
          <p:nvPr/>
        </p:nvSpPr>
        <p:spPr bwMode="auto">
          <a:xfrm>
            <a:off x="685800" y="533400"/>
            <a:ext cx="1092200" cy="4648200"/>
          </a:xfrm>
          <a:custGeom>
            <a:avLst/>
            <a:gdLst>
              <a:gd name="T0" fmla="*/ 0 w 688"/>
              <a:gd name="T1" fmla="*/ 0 h 2928"/>
              <a:gd name="T2" fmla="*/ 838200 w 688"/>
              <a:gd name="T3" fmla="*/ 1371600 h 2928"/>
              <a:gd name="T4" fmla="*/ 1066800 w 688"/>
              <a:gd name="T5" fmla="*/ 2590800 h 2928"/>
              <a:gd name="T6" fmla="*/ 990600 w 688"/>
              <a:gd name="T7" fmla="*/ 3886200 h 2928"/>
              <a:gd name="T8" fmla="*/ 914400 w 688"/>
              <a:gd name="T9" fmla="*/ 4648200 h 29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8" h="2928">
                <a:moveTo>
                  <a:pt x="0" y="0"/>
                </a:moveTo>
                <a:cubicBezTo>
                  <a:pt x="208" y="296"/>
                  <a:pt x="416" y="592"/>
                  <a:pt x="528" y="864"/>
                </a:cubicBezTo>
                <a:cubicBezTo>
                  <a:pt x="640" y="1136"/>
                  <a:pt x="656" y="1368"/>
                  <a:pt x="672" y="1632"/>
                </a:cubicBezTo>
                <a:cubicBezTo>
                  <a:pt x="688" y="1896"/>
                  <a:pt x="640" y="2232"/>
                  <a:pt x="624" y="2448"/>
                </a:cubicBezTo>
                <a:cubicBezTo>
                  <a:pt x="608" y="2664"/>
                  <a:pt x="584" y="2856"/>
                  <a:pt x="576" y="29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1141" name="Rectangle 5"/>
          <p:cNvSpPr>
            <a:spLocks noGrp="1" noChangeArrowheads="1"/>
          </p:cNvSpPr>
          <p:nvPr>
            <p:ph type="title"/>
          </p:nvPr>
        </p:nvSpPr>
        <p:spPr>
          <a:xfrm>
            <a:off x="609600" y="228600"/>
            <a:ext cx="7772400" cy="1143000"/>
          </a:xfrm>
        </p:spPr>
        <p:txBody>
          <a:bodyPr/>
          <a:lstStyle/>
          <a:p>
            <a:pPr eaLnBrk="1" hangingPunct="1"/>
            <a:r>
              <a:rPr lang="en-GB" altLang="en-US" smtClean="0"/>
              <a:t>POWER GENERATION</a:t>
            </a:r>
          </a:p>
        </p:txBody>
      </p:sp>
      <p:pic>
        <p:nvPicPr>
          <p:cNvPr id="9114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1600200"/>
            <a:ext cx="5943600" cy="445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GB" altLang="en-US" dirty="0" smtClean="0"/>
              <a:t>WARNINGS</a:t>
            </a:r>
          </a:p>
        </p:txBody>
      </p:sp>
      <p:sp>
        <p:nvSpPr>
          <p:cNvPr id="29699" name="Rectangle 3"/>
          <p:cNvSpPr>
            <a:spLocks noGrp="1" noChangeArrowheads="1"/>
          </p:cNvSpPr>
          <p:nvPr>
            <p:ph type="body" idx="1"/>
          </p:nvPr>
        </p:nvSpPr>
        <p:spPr>
          <a:xfrm>
            <a:off x="685800" y="2343150"/>
            <a:ext cx="7772400" cy="3443288"/>
          </a:xfrm>
        </p:spPr>
        <p:txBody>
          <a:bodyPr/>
          <a:lstStyle/>
          <a:p>
            <a:pPr eaLnBrk="1" hangingPunct="1"/>
            <a:r>
              <a:rPr lang="en-GB" altLang="en-US" sz="1050" dirty="0">
                <a:cs typeface="Times New Roman" panose="02020603050405020304" pitchFamily="18" charset="0"/>
              </a:rPr>
              <a:t>Always fly safely</a:t>
            </a:r>
          </a:p>
          <a:p>
            <a:pPr eaLnBrk="1" hangingPunct="1"/>
            <a:r>
              <a:rPr lang="en-GB" altLang="en-US" sz="1050" dirty="0">
                <a:cs typeface="Times New Roman" panose="02020603050405020304" pitchFamily="18" charset="0"/>
              </a:rPr>
              <a:t>Always be considerate to other people using the same area whether it is noise or physical intrusion into their space.</a:t>
            </a:r>
          </a:p>
          <a:p>
            <a:pPr eaLnBrk="1" hangingPunct="1"/>
            <a:r>
              <a:rPr lang="en-GB" altLang="en-US" sz="1050" dirty="0">
                <a:solidFill>
                  <a:srgbClr val="FF0000"/>
                </a:solidFill>
                <a:cs typeface="Times New Roman" panose="02020603050405020304" pitchFamily="18" charset="0"/>
              </a:rPr>
              <a:t>Never fly at a height of more than </a:t>
            </a:r>
            <a:r>
              <a:rPr lang="en-GB" altLang="en-US" sz="1050" dirty="0">
                <a:solidFill>
                  <a:srgbClr val="FF0000"/>
                </a:solidFill>
                <a:cs typeface="Times New Roman" panose="02020603050405020304" pitchFamily="18" charset="0"/>
              </a:rPr>
              <a:t>60 metres </a:t>
            </a:r>
            <a:r>
              <a:rPr lang="en-GB" altLang="en-US" sz="1050" dirty="0">
                <a:solidFill>
                  <a:srgbClr val="FF0000"/>
                </a:solidFill>
                <a:cs typeface="Times New Roman" panose="02020603050405020304" pitchFamily="18" charset="0"/>
              </a:rPr>
              <a:t>above ground level </a:t>
            </a:r>
            <a:r>
              <a:rPr lang="en-GB" altLang="en-US" sz="1050" dirty="0">
                <a:cs typeface="Times New Roman" panose="02020603050405020304" pitchFamily="18" charset="0"/>
              </a:rPr>
              <a:t>unless a CAA clearance is in force (as at kite festivals). If you don’t know what the clearance is ASK!</a:t>
            </a:r>
          </a:p>
          <a:p>
            <a:pPr eaLnBrk="1" hangingPunct="1"/>
            <a:r>
              <a:rPr lang="en-GB" altLang="en-US" sz="1050" dirty="0">
                <a:cs typeface="Times New Roman" panose="02020603050405020304" pitchFamily="18" charset="0"/>
              </a:rPr>
              <a:t>Never fly a kite in wet or stormy weather. Always try and keep your line dry.</a:t>
            </a:r>
          </a:p>
          <a:p>
            <a:pPr eaLnBrk="1" hangingPunct="1"/>
            <a:r>
              <a:rPr lang="en-GB" altLang="en-US" sz="1050" dirty="0">
                <a:cs typeface="Times New Roman" panose="02020603050405020304" pitchFamily="18" charset="0"/>
              </a:rPr>
              <a:t>Never fly a kite near power lines, transmission towers or aerials.</a:t>
            </a:r>
          </a:p>
          <a:p>
            <a:pPr eaLnBrk="1" hangingPunct="1"/>
            <a:r>
              <a:rPr lang="en-GB" altLang="en-US" sz="1050" dirty="0">
                <a:cs typeface="Times New Roman" panose="02020603050405020304" pitchFamily="18" charset="0"/>
              </a:rPr>
              <a:t>Never fly near Motorways, roads, car parks or railways.</a:t>
            </a:r>
          </a:p>
          <a:p>
            <a:pPr eaLnBrk="1" hangingPunct="1"/>
            <a:r>
              <a:rPr lang="en-GB" altLang="en-US" sz="1050" dirty="0">
                <a:cs typeface="Times New Roman" panose="02020603050405020304" pitchFamily="18" charset="0"/>
              </a:rPr>
              <a:t>Never fly near airfields</a:t>
            </a:r>
            <a:r>
              <a:rPr lang="en-GB" altLang="en-US" sz="1050" dirty="0">
                <a:cs typeface="Times New Roman" panose="02020603050405020304" pitchFamily="18" charset="0"/>
              </a:rPr>
              <a:t>. The maximum height limit in any area of restricted air space is 30 metres.</a:t>
            </a:r>
          </a:p>
          <a:p>
            <a:pPr eaLnBrk="1" hangingPunct="1"/>
            <a:r>
              <a:rPr lang="en-GB" altLang="en-US" sz="1050" dirty="0">
                <a:cs typeface="Times New Roman" panose="02020603050405020304" pitchFamily="18" charset="0"/>
              </a:rPr>
              <a:t>Never have any metal in the flying line and do not attach anything sharp to the line.</a:t>
            </a:r>
          </a:p>
          <a:p>
            <a:pPr eaLnBrk="1" hangingPunct="1"/>
            <a:r>
              <a:rPr lang="en-GB" altLang="en-US" sz="1050" dirty="0">
                <a:cs typeface="Times New Roman" panose="02020603050405020304" pitchFamily="18" charset="0"/>
              </a:rPr>
              <a:t>Always make sure that you use an adequate anchor for large kites and never leave them unattended.</a:t>
            </a:r>
          </a:p>
          <a:p>
            <a:pPr eaLnBrk="1" hangingPunct="1"/>
            <a:r>
              <a:rPr lang="en-GB" altLang="en-US" sz="1050" dirty="0">
                <a:cs typeface="Times New Roman" panose="02020603050405020304" pitchFamily="18" charset="0"/>
              </a:rPr>
              <a:t>Always wear strong gloves when flying large kites.</a:t>
            </a:r>
            <a:endParaRPr lang="en-GB" altLang="en-US" sz="1050" dirty="0">
              <a:cs typeface="Times New Roman" panose="02020603050405020304" pitchFamily="18" charset="0"/>
            </a:endParaRPr>
          </a:p>
          <a:p>
            <a:pPr eaLnBrk="1" hangingPunct="1"/>
            <a:r>
              <a:rPr lang="en-GB" altLang="en-US" sz="1050" dirty="0">
                <a:cs typeface="Times New Roman" panose="02020603050405020304" pitchFamily="18" charset="0"/>
              </a:rPr>
              <a:t>Always give priority to domestic animals particularly if they are showing signs of distress.</a:t>
            </a:r>
          </a:p>
          <a:p>
            <a:pPr eaLnBrk="1" hangingPunct="1"/>
            <a:r>
              <a:rPr lang="en-GB" altLang="en-US" sz="1050" dirty="0">
                <a:cs typeface="Times New Roman" panose="02020603050405020304" pitchFamily="18" charset="0"/>
              </a:rPr>
              <a:t>Always clear up after yourself, especially lines, tails and bits of plastic that could trap, choke or injure domestic animals.</a:t>
            </a:r>
          </a:p>
          <a:p>
            <a:pPr eaLnBrk="1" hangingPunct="1"/>
            <a:r>
              <a:rPr lang="en-GB" altLang="en-US" sz="1050" dirty="0">
                <a:cs typeface="Times New Roman" panose="02020603050405020304" pitchFamily="18" charset="0"/>
              </a:rPr>
              <a:t>Never fly near those kite-eating trees.</a:t>
            </a:r>
          </a:p>
          <a:p>
            <a:pPr eaLnBrk="1" hangingPunct="1"/>
            <a:r>
              <a:rPr lang="en-GB" altLang="en-US" sz="1050" dirty="0">
                <a:cs typeface="Times New Roman" panose="02020603050405020304" pitchFamily="18" charset="0"/>
              </a:rPr>
              <a:t>Finally remember…..your kites can get really quite lonely up high in the sky; just occasionally, look up and give them a SMILE. It will make you feel better too.</a:t>
            </a:r>
          </a:p>
        </p:txBody>
      </p:sp>
    </p:spTree>
    <p:extLst>
      <p:ext uri="{BB962C8B-B14F-4D97-AF65-F5344CB8AC3E}">
        <p14:creationId xmlns:p14="http://schemas.microsoft.com/office/powerpoint/2010/main" val="11584482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E000"/>
            </a:gs>
            <a:gs pos="100000">
              <a:srgbClr val="4B9500"/>
            </a:gs>
          </a:gsLst>
          <a:lin ang="2700000" scaled="1"/>
        </a:gradFill>
        <a:effectLst/>
      </p:bgPr>
    </p:bg>
    <p:spTree>
      <p:nvGrpSpPr>
        <p:cNvPr id="1" name=""/>
        <p:cNvGrpSpPr/>
        <p:nvPr/>
      </p:nvGrpSpPr>
      <p:grpSpPr>
        <a:xfrm>
          <a:off x="0" y="0"/>
          <a:ext cx="0" cy="0"/>
          <a:chOff x="0" y="0"/>
          <a:chExt cx="0" cy="0"/>
        </a:xfrm>
      </p:grpSpPr>
      <p:pic>
        <p:nvPicPr>
          <p:cNvPr id="93186" name="Picture 2" descr="C:\My Documents\Cowpat\logo.jpg"/>
          <p:cNvPicPr>
            <a:picLocks noChangeAspect="1" noChangeArrowheads="1"/>
          </p:cNvPicPr>
          <p:nvPr/>
        </p:nvPicPr>
        <p:blipFill>
          <a:blip r:embed="rId3">
            <a:clrChange>
              <a:clrFrom>
                <a:srgbClr val="FFFDFE"/>
              </a:clrFrom>
              <a:clrTo>
                <a:srgbClr val="FFFDFE">
                  <a:alpha val="0"/>
                </a:srgbClr>
              </a:clrTo>
            </a:clrChange>
            <a:lum contrast="12000"/>
            <a:extLst>
              <a:ext uri="{28A0092B-C50C-407E-A947-70E740481C1C}">
                <a14:useLocalDpi xmlns:a14="http://schemas.microsoft.com/office/drawing/2010/main" val="0"/>
              </a:ext>
            </a:extLst>
          </a:blip>
          <a:srcRect/>
          <a:stretch>
            <a:fillRect/>
          </a:stretch>
        </p:blipFill>
        <p:spPr bwMode="auto">
          <a:xfrm>
            <a:off x="152400" y="152400"/>
            <a:ext cx="10969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3" descr="C:\My Documents\Cowpat\fly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953000"/>
            <a:ext cx="1314450" cy="1636713"/>
          </a:xfrm>
          <a:prstGeom prst="rect">
            <a:avLst/>
          </a:prstGeom>
          <a:noFill/>
          <a:ln>
            <a:noFill/>
          </a:ln>
          <a:extLst>
            <a:ext uri="{909E8E84-426E-40DD-AFC4-6F175D3DCCD1}">
              <a14:hiddenFill xmlns:a14="http://schemas.microsoft.com/office/drawing/2010/main">
                <a:solidFill>
                  <a:srgbClr val="70E000"/>
                </a:solidFill>
              </a14:hiddenFill>
            </a:ext>
            <a:ext uri="{91240B29-F687-4F45-9708-019B960494DF}">
              <a14:hiddenLine xmlns:a14="http://schemas.microsoft.com/office/drawing/2010/main" w="9525">
                <a:solidFill>
                  <a:schemeClr val="tx2"/>
                </a:solidFill>
                <a:miter lim="800000"/>
                <a:headEnd/>
                <a:tailEnd/>
              </a14:hiddenLine>
            </a:ext>
          </a:extLst>
        </p:spPr>
      </p:pic>
      <p:sp>
        <p:nvSpPr>
          <p:cNvPr id="93188" name="Freeform 4"/>
          <p:cNvSpPr>
            <a:spLocks/>
          </p:cNvSpPr>
          <p:nvPr/>
        </p:nvSpPr>
        <p:spPr bwMode="auto">
          <a:xfrm>
            <a:off x="685800" y="533400"/>
            <a:ext cx="1092200" cy="4648200"/>
          </a:xfrm>
          <a:custGeom>
            <a:avLst/>
            <a:gdLst>
              <a:gd name="T0" fmla="*/ 0 w 688"/>
              <a:gd name="T1" fmla="*/ 0 h 2928"/>
              <a:gd name="T2" fmla="*/ 838200 w 688"/>
              <a:gd name="T3" fmla="*/ 1371600 h 2928"/>
              <a:gd name="T4" fmla="*/ 1066800 w 688"/>
              <a:gd name="T5" fmla="*/ 2590800 h 2928"/>
              <a:gd name="T6" fmla="*/ 990600 w 688"/>
              <a:gd name="T7" fmla="*/ 3886200 h 2928"/>
              <a:gd name="T8" fmla="*/ 914400 w 688"/>
              <a:gd name="T9" fmla="*/ 4648200 h 29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8" h="2928">
                <a:moveTo>
                  <a:pt x="0" y="0"/>
                </a:moveTo>
                <a:cubicBezTo>
                  <a:pt x="208" y="296"/>
                  <a:pt x="416" y="592"/>
                  <a:pt x="528" y="864"/>
                </a:cubicBezTo>
                <a:cubicBezTo>
                  <a:pt x="640" y="1136"/>
                  <a:pt x="656" y="1368"/>
                  <a:pt x="672" y="1632"/>
                </a:cubicBezTo>
                <a:cubicBezTo>
                  <a:pt x="688" y="1896"/>
                  <a:pt x="640" y="2232"/>
                  <a:pt x="624" y="2448"/>
                </a:cubicBezTo>
                <a:cubicBezTo>
                  <a:pt x="608" y="2664"/>
                  <a:pt x="584" y="2856"/>
                  <a:pt x="576" y="29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3189" name="Rectangle 7"/>
          <p:cNvSpPr>
            <a:spLocks noGrp="1" noChangeArrowheads="1"/>
          </p:cNvSpPr>
          <p:nvPr>
            <p:ph type="subTitle" idx="4294967295"/>
          </p:nvPr>
        </p:nvSpPr>
        <p:spPr>
          <a:xfrm>
            <a:off x="2133600" y="1143000"/>
            <a:ext cx="6400800" cy="4419600"/>
          </a:xfrm>
        </p:spPr>
        <p:txBody>
          <a:bodyPr/>
          <a:lstStyle/>
          <a:p>
            <a:pPr marL="0" indent="0" algn="ctr" eaLnBrk="1" hangingPunct="1">
              <a:buFontTx/>
              <a:buNone/>
            </a:pPr>
            <a:r>
              <a:rPr lang="en-GB" altLang="en-US" smtClean="0">
                <a:latin typeface="Comic Sans MS" panose="030F0702030302020204" pitchFamily="66" charset="0"/>
              </a:rPr>
              <a:t>If you want to see more</a:t>
            </a:r>
          </a:p>
          <a:p>
            <a:pPr marL="0" indent="0" algn="ctr" eaLnBrk="1" hangingPunct="1">
              <a:buFontTx/>
              <a:buNone/>
            </a:pPr>
            <a:r>
              <a:rPr lang="en-GB" altLang="en-US" smtClean="0">
                <a:latin typeface="Comic Sans MS" panose="030F0702030302020204" pitchFamily="66" charset="0"/>
              </a:rPr>
              <a:t>Please come to </a:t>
            </a:r>
          </a:p>
          <a:p>
            <a:pPr marL="0" indent="0" algn="ctr" eaLnBrk="1" hangingPunct="1">
              <a:buFontTx/>
              <a:buNone/>
            </a:pPr>
            <a:r>
              <a:rPr lang="en-GB" altLang="en-US" smtClean="0">
                <a:latin typeface="Comic Sans MS" panose="030F0702030302020204" pitchFamily="66" charset="0"/>
              </a:rPr>
              <a:t>our monthly fly-in,</a:t>
            </a:r>
          </a:p>
          <a:p>
            <a:pPr marL="0" indent="0" algn="ctr" eaLnBrk="1" hangingPunct="1">
              <a:buFontTx/>
              <a:buNone/>
            </a:pPr>
            <a:r>
              <a:rPr lang="en-GB" altLang="en-US" smtClean="0">
                <a:latin typeface="Comic Sans MS" panose="030F0702030302020204" pitchFamily="66" charset="0"/>
              </a:rPr>
              <a:t>Second Sunday every month</a:t>
            </a:r>
          </a:p>
          <a:p>
            <a:pPr marL="0" indent="0" algn="ctr" eaLnBrk="1" hangingPunct="1">
              <a:buFontTx/>
              <a:buNone/>
            </a:pPr>
            <a:r>
              <a:rPr lang="en-GB" altLang="en-US" smtClean="0">
                <a:latin typeface="Comic Sans MS" panose="030F0702030302020204" pitchFamily="66" charset="0"/>
              </a:rPr>
              <a:t>at</a:t>
            </a:r>
          </a:p>
          <a:p>
            <a:pPr marL="0" indent="0" algn="ctr" eaLnBrk="1" hangingPunct="1">
              <a:buFontTx/>
              <a:buNone/>
            </a:pPr>
            <a:r>
              <a:rPr lang="en-GB" altLang="en-US" smtClean="0">
                <a:latin typeface="Comic Sans MS" panose="030F0702030302020204" pitchFamily="66" charset="0"/>
              </a:rPr>
              <a:t>Barbury Castle near Swindon</a:t>
            </a:r>
          </a:p>
          <a:p>
            <a:pPr marL="0" indent="0" algn="ctr" eaLnBrk="1" hangingPunct="1">
              <a:buFontTx/>
              <a:buNone/>
            </a:pPr>
            <a:r>
              <a:rPr lang="en-GB" altLang="en-US" sz="2800" smtClean="0">
                <a:latin typeface="Comic Sans MS" panose="030F0702030302020204" pitchFamily="66" charset="0"/>
              </a:rPr>
              <a:t>www.whkf.org.uk</a:t>
            </a:r>
          </a:p>
          <a:p>
            <a:pPr marL="0" indent="0" algn="ctr" eaLnBrk="1" hangingPunct="1">
              <a:buFontTx/>
              <a:buNone/>
            </a:pPr>
            <a:endParaRPr lang="en-GB" altLang="en-US" smtClean="0">
              <a:latin typeface="Comic Sans MS" panose="030F0702030302020204" pitchFamily="66" charset="0"/>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E000"/>
            </a:gs>
            <a:gs pos="100000">
              <a:srgbClr val="4B9500"/>
            </a:gs>
          </a:gsLst>
          <a:lin ang="2700000" scaled="1"/>
        </a:gradFill>
        <a:effectLst/>
      </p:bgPr>
    </p:bg>
    <p:spTree>
      <p:nvGrpSpPr>
        <p:cNvPr id="1" name=""/>
        <p:cNvGrpSpPr/>
        <p:nvPr/>
      </p:nvGrpSpPr>
      <p:grpSpPr>
        <a:xfrm>
          <a:off x="0" y="0"/>
          <a:ext cx="0" cy="0"/>
          <a:chOff x="0" y="0"/>
          <a:chExt cx="0" cy="0"/>
        </a:xfrm>
      </p:grpSpPr>
      <p:pic>
        <p:nvPicPr>
          <p:cNvPr id="95234" name="Picture 2" descr="C:\My Documents\Cowpat\logo.jpg"/>
          <p:cNvPicPr>
            <a:picLocks noChangeAspect="1" noChangeArrowheads="1"/>
          </p:cNvPicPr>
          <p:nvPr/>
        </p:nvPicPr>
        <p:blipFill>
          <a:blip r:embed="rId3">
            <a:clrChange>
              <a:clrFrom>
                <a:srgbClr val="FFFDFE"/>
              </a:clrFrom>
              <a:clrTo>
                <a:srgbClr val="FFFDFE">
                  <a:alpha val="0"/>
                </a:srgbClr>
              </a:clrTo>
            </a:clrChange>
            <a:lum contrast="12000"/>
            <a:extLst>
              <a:ext uri="{28A0092B-C50C-407E-A947-70E740481C1C}">
                <a14:useLocalDpi xmlns:a14="http://schemas.microsoft.com/office/drawing/2010/main" val="0"/>
              </a:ext>
            </a:extLst>
          </a:blip>
          <a:srcRect/>
          <a:stretch>
            <a:fillRect/>
          </a:stretch>
        </p:blipFill>
        <p:spPr bwMode="auto">
          <a:xfrm>
            <a:off x="152400" y="152400"/>
            <a:ext cx="10969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5" name="Picture 3" descr="C:\My Documents\Cowpat\fly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953000"/>
            <a:ext cx="1314450" cy="1636713"/>
          </a:xfrm>
          <a:prstGeom prst="rect">
            <a:avLst/>
          </a:prstGeom>
          <a:noFill/>
          <a:ln>
            <a:noFill/>
          </a:ln>
          <a:extLst>
            <a:ext uri="{909E8E84-426E-40DD-AFC4-6F175D3DCCD1}">
              <a14:hiddenFill xmlns:a14="http://schemas.microsoft.com/office/drawing/2010/main">
                <a:solidFill>
                  <a:srgbClr val="70E000"/>
                </a:solidFill>
              </a14:hiddenFill>
            </a:ext>
            <a:ext uri="{91240B29-F687-4F45-9708-019B960494DF}">
              <a14:hiddenLine xmlns:a14="http://schemas.microsoft.com/office/drawing/2010/main" w="9525">
                <a:solidFill>
                  <a:schemeClr val="tx2"/>
                </a:solidFill>
                <a:miter lim="800000"/>
                <a:headEnd/>
                <a:tailEnd/>
              </a14:hiddenLine>
            </a:ext>
          </a:extLst>
        </p:spPr>
      </p:pic>
      <p:sp>
        <p:nvSpPr>
          <p:cNvPr id="95236" name="Freeform 4"/>
          <p:cNvSpPr>
            <a:spLocks/>
          </p:cNvSpPr>
          <p:nvPr/>
        </p:nvSpPr>
        <p:spPr bwMode="auto">
          <a:xfrm>
            <a:off x="685800" y="533400"/>
            <a:ext cx="1092200" cy="4648200"/>
          </a:xfrm>
          <a:custGeom>
            <a:avLst/>
            <a:gdLst>
              <a:gd name="T0" fmla="*/ 0 w 688"/>
              <a:gd name="T1" fmla="*/ 0 h 2928"/>
              <a:gd name="T2" fmla="*/ 838200 w 688"/>
              <a:gd name="T3" fmla="*/ 1371600 h 2928"/>
              <a:gd name="T4" fmla="*/ 1066800 w 688"/>
              <a:gd name="T5" fmla="*/ 2590800 h 2928"/>
              <a:gd name="T6" fmla="*/ 990600 w 688"/>
              <a:gd name="T7" fmla="*/ 3886200 h 2928"/>
              <a:gd name="T8" fmla="*/ 914400 w 688"/>
              <a:gd name="T9" fmla="*/ 4648200 h 29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8" h="2928">
                <a:moveTo>
                  <a:pt x="0" y="0"/>
                </a:moveTo>
                <a:cubicBezTo>
                  <a:pt x="208" y="296"/>
                  <a:pt x="416" y="592"/>
                  <a:pt x="528" y="864"/>
                </a:cubicBezTo>
                <a:cubicBezTo>
                  <a:pt x="640" y="1136"/>
                  <a:pt x="656" y="1368"/>
                  <a:pt x="672" y="1632"/>
                </a:cubicBezTo>
                <a:cubicBezTo>
                  <a:pt x="688" y="1896"/>
                  <a:pt x="640" y="2232"/>
                  <a:pt x="624" y="2448"/>
                </a:cubicBezTo>
                <a:cubicBezTo>
                  <a:pt x="608" y="2664"/>
                  <a:pt x="584" y="2856"/>
                  <a:pt x="576" y="29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5237" name="Rectangle 5"/>
          <p:cNvSpPr>
            <a:spLocks noGrp="1" noChangeArrowheads="1"/>
          </p:cNvSpPr>
          <p:nvPr>
            <p:ph type="title" idx="4294967295"/>
          </p:nvPr>
        </p:nvSpPr>
        <p:spPr>
          <a:xfrm>
            <a:off x="2514600" y="457200"/>
            <a:ext cx="6324600" cy="5181600"/>
          </a:xfrm>
        </p:spPr>
        <p:txBody>
          <a:bodyPr/>
          <a:lstStyle/>
          <a:p>
            <a:pPr eaLnBrk="1" hangingPunct="1"/>
            <a:r>
              <a:rPr lang="en-GB" altLang="en-US" sz="6600" smtClean="0">
                <a:solidFill>
                  <a:schemeClr val="tx1"/>
                </a:solidFill>
                <a:latin typeface="Comic Sans MS" panose="030F0702030302020204" pitchFamily="66" charset="0"/>
              </a:rPr>
              <a:t>That’s all folks</a:t>
            </a:r>
            <a:br>
              <a:rPr lang="en-GB" altLang="en-US" sz="6600" smtClean="0">
                <a:solidFill>
                  <a:schemeClr val="tx1"/>
                </a:solidFill>
                <a:latin typeface="Comic Sans MS" panose="030F0702030302020204" pitchFamily="66" charset="0"/>
              </a:rPr>
            </a:br>
            <a:r>
              <a:rPr lang="en-GB" altLang="en-US" sz="3200" smtClean="0">
                <a:solidFill>
                  <a:schemeClr val="tx1"/>
                </a:solidFill>
                <a:latin typeface="Comic Sans MS" panose="030F0702030302020204" pitchFamily="66" charset="0"/>
              </a:rPr>
              <a:t>thank you for you attention</a:t>
            </a:r>
            <a:br>
              <a:rPr lang="en-GB" altLang="en-US" sz="3200" smtClean="0">
                <a:solidFill>
                  <a:schemeClr val="tx1"/>
                </a:solidFill>
                <a:latin typeface="Comic Sans MS" panose="030F0702030302020204" pitchFamily="66" charset="0"/>
              </a:rPr>
            </a:br>
            <a:endParaRPr lang="en-GB" altLang="en-US" sz="6600" smtClean="0">
              <a:latin typeface="Comic Sans MS" panose="030F0702030302020204" pitchFamily="66"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E000"/>
            </a:gs>
            <a:gs pos="100000">
              <a:srgbClr val="4B9500"/>
            </a:gs>
          </a:gsLst>
          <a:lin ang="2700000" scaled="1"/>
        </a:gradFill>
        <a:effectLst/>
      </p:bgPr>
    </p:bg>
    <p:spTree>
      <p:nvGrpSpPr>
        <p:cNvPr id="1" name=""/>
        <p:cNvGrpSpPr/>
        <p:nvPr/>
      </p:nvGrpSpPr>
      <p:grpSpPr>
        <a:xfrm>
          <a:off x="0" y="0"/>
          <a:ext cx="0" cy="0"/>
          <a:chOff x="0" y="0"/>
          <a:chExt cx="0" cy="0"/>
        </a:xfrm>
      </p:grpSpPr>
      <p:pic>
        <p:nvPicPr>
          <p:cNvPr id="11266" name="Picture 2" descr="C:\My Documents\Cowpat\logo.jpg"/>
          <p:cNvPicPr>
            <a:picLocks noChangeAspect="1" noChangeArrowheads="1"/>
          </p:cNvPicPr>
          <p:nvPr/>
        </p:nvPicPr>
        <p:blipFill>
          <a:blip r:embed="rId3">
            <a:clrChange>
              <a:clrFrom>
                <a:srgbClr val="FFFDFE"/>
              </a:clrFrom>
              <a:clrTo>
                <a:srgbClr val="FFFDFE">
                  <a:alpha val="0"/>
                </a:srgbClr>
              </a:clrTo>
            </a:clrChange>
            <a:lum contrast="12000"/>
            <a:extLst>
              <a:ext uri="{28A0092B-C50C-407E-A947-70E740481C1C}">
                <a14:useLocalDpi xmlns:a14="http://schemas.microsoft.com/office/drawing/2010/main" val="0"/>
              </a:ext>
            </a:extLst>
          </a:blip>
          <a:srcRect/>
          <a:stretch>
            <a:fillRect/>
          </a:stretch>
        </p:blipFill>
        <p:spPr bwMode="auto">
          <a:xfrm>
            <a:off x="152400" y="152400"/>
            <a:ext cx="10969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descr="C:\My Documents\Cowpat\fly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953000"/>
            <a:ext cx="1314450" cy="1636713"/>
          </a:xfrm>
          <a:prstGeom prst="rect">
            <a:avLst/>
          </a:prstGeom>
          <a:noFill/>
          <a:ln>
            <a:noFill/>
          </a:ln>
          <a:extLst>
            <a:ext uri="{909E8E84-426E-40DD-AFC4-6F175D3DCCD1}">
              <a14:hiddenFill xmlns:a14="http://schemas.microsoft.com/office/drawing/2010/main">
                <a:solidFill>
                  <a:srgbClr val="70E000"/>
                </a:solidFill>
              </a14:hiddenFill>
            </a:ext>
            <a:ext uri="{91240B29-F687-4F45-9708-019B960494DF}">
              <a14:hiddenLine xmlns:a14="http://schemas.microsoft.com/office/drawing/2010/main" w="9525">
                <a:solidFill>
                  <a:schemeClr val="tx2"/>
                </a:solidFill>
                <a:miter lim="800000"/>
                <a:headEnd/>
                <a:tailEnd/>
              </a14:hiddenLine>
            </a:ext>
          </a:extLst>
        </p:spPr>
      </p:pic>
      <p:sp>
        <p:nvSpPr>
          <p:cNvPr id="11268" name="Freeform 4"/>
          <p:cNvSpPr>
            <a:spLocks/>
          </p:cNvSpPr>
          <p:nvPr/>
        </p:nvSpPr>
        <p:spPr bwMode="auto">
          <a:xfrm>
            <a:off x="685800" y="533400"/>
            <a:ext cx="1092200" cy="4648200"/>
          </a:xfrm>
          <a:custGeom>
            <a:avLst/>
            <a:gdLst>
              <a:gd name="T0" fmla="*/ 0 w 688"/>
              <a:gd name="T1" fmla="*/ 0 h 2928"/>
              <a:gd name="T2" fmla="*/ 838200 w 688"/>
              <a:gd name="T3" fmla="*/ 1371600 h 2928"/>
              <a:gd name="T4" fmla="*/ 1066800 w 688"/>
              <a:gd name="T5" fmla="*/ 2590800 h 2928"/>
              <a:gd name="T6" fmla="*/ 990600 w 688"/>
              <a:gd name="T7" fmla="*/ 3886200 h 2928"/>
              <a:gd name="T8" fmla="*/ 914400 w 688"/>
              <a:gd name="T9" fmla="*/ 4648200 h 29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8" h="2928">
                <a:moveTo>
                  <a:pt x="0" y="0"/>
                </a:moveTo>
                <a:cubicBezTo>
                  <a:pt x="208" y="296"/>
                  <a:pt x="416" y="592"/>
                  <a:pt x="528" y="864"/>
                </a:cubicBezTo>
                <a:cubicBezTo>
                  <a:pt x="640" y="1136"/>
                  <a:pt x="656" y="1368"/>
                  <a:pt x="672" y="1632"/>
                </a:cubicBezTo>
                <a:cubicBezTo>
                  <a:pt x="688" y="1896"/>
                  <a:pt x="640" y="2232"/>
                  <a:pt x="624" y="2448"/>
                </a:cubicBezTo>
                <a:cubicBezTo>
                  <a:pt x="608" y="2664"/>
                  <a:pt x="584" y="2856"/>
                  <a:pt x="576" y="29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269" name="Rectangle 5"/>
          <p:cNvSpPr>
            <a:spLocks noGrp="1" noChangeArrowheads="1"/>
          </p:cNvSpPr>
          <p:nvPr>
            <p:ph type="title"/>
          </p:nvPr>
        </p:nvSpPr>
        <p:spPr/>
        <p:txBody>
          <a:bodyPr/>
          <a:lstStyle/>
          <a:p>
            <a:pPr eaLnBrk="1" hangingPunct="1"/>
            <a:r>
              <a:rPr lang="en-GB" altLang="en-US" smtClean="0"/>
              <a:t>The Parts of a kite</a:t>
            </a:r>
            <a:r>
              <a:rPr lang="en-GB" altLang="en-US" sz="2400" smtClean="0"/>
              <a:t/>
            </a:r>
            <a:br>
              <a:rPr lang="en-GB" altLang="en-US" sz="2400" smtClean="0"/>
            </a:br>
            <a:r>
              <a:rPr lang="en-GB" altLang="en-US" sz="2400" smtClean="0"/>
              <a:t>1 The Sail</a:t>
            </a:r>
            <a:endParaRPr lang="en-GB" altLang="en-US" smtClean="0"/>
          </a:p>
        </p:txBody>
      </p:sp>
      <p:sp>
        <p:nvSpPr>
          <p:cNvPr id="11270" name="Rectangle 10"/>
          <p:cNvSpPr>
            <a:spLocks noGrp="1" noChangeArrowheads="1"/>
          </p:cNvSpPr>
          <p:nvPr>
            <p:ph type="body" sz="half" idx="2"/>
          </p:nvPr>
        </p:nvSpPr>
        <p:spPr>
          <a:xfrm>
            <a:off x="5181600" y="2133600"/>
            <a:ext cx="3276600" cy="3962400"/>
          </a:xfrm>
        </p:spPr>
        <p:txBody>
          <a:bodyPr/>
          <a:lstStyle/>
          <a:p>
            <a:pPr eaLnBrk="1" hangingPunct="1"/>
            <a:r>
              <a:rPr lang="en-GB" altLang="en-US" sz="2800" smtClean="0"/>
              <a:t>This can be made of any material such as paper, fabric or plastic.</a:t>
            </a:r>
          </a:p>
          <a:p>
            <a:pPr eaLnBrk="1" hangingPunct="1"/>
            <a:r>
              <a:rPr lang="en-GB" altLang="en-US" sz="2800" smtClean="0"/>
              <a:t>It is used to trap the air.</a:t>
            </a:r>
          </a:p>
        </p:txBody>
      </p:sp>
      <p:pic>
        <p:nvPicPr>
          <p:cNvPr id="11271" name="Picture 11" descr="C:\Users\Arthur\My Documents\Cowpat\Presentations\KITES\Sail.gif"/>
          <p:cNvPicPr>
            <a:picLocks noGrp="1" noChangeAspect="1" noChangeArrowheads="1"/>
          </p:cNvPicPr>
          <p:nvPr>
            <p:ph type="clipArt" sz="half" idx="1"/>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1600200" y="2209800"/>
            <a:ext cx="3810000" cy="381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E000"/>
            </a:gs>
            <a:gs pos="100000">
              <a:srgbClr val="4B9500"/>
            </a:gs>
          </a:gsLst>
          <a:lin ang="2700000" scaled="1"/>
        </a:gradFill>
        <a:effectLst/>
      </p:bgPr>
    </p:bg>
    <p:spTree>
      <p:nvGrpSpPr>
        <p:cNvPr id="1" name=""/>
        <p:cNvGrpSpPr/>
        <p:nvPr/>
      </p:nvGrpSpPr>
      <p:grpSpPr>
        <a:xfrm>
          <a:off x="0" y="0"/>
          <a:ext cx="0" cy="0"/>
          <a:chOff x="0" y="0"/>
          <a:chExt cx="0" cy="0"/>
        </a:xfrm>
      </p:grpSpPr>
      <p:pic>
        <p:nvPicPr>
          <p:cNvPr id="13314" name="Picture 1026" descr="C:\My Documents\Cowpat\logo.jpg"/>
          <p:cNvPicPr>
            <a:picLocks noChangeAspect="1" noChangeArrowheads="1"/>
          </p:cNvPicPr>
          <p:nvPr/>
        </p:nvPicPr>
        <p:blipFill>
          <a:blip r:embed="rId3">
            <a:clrChange>
              <a:clrFrom>
                <a:srgbClr val="FFFDFE"/>
              </a:clrFrom>
              <a:clrTo>
                <a:srgbClr val="FFFDFE">
                  <a:alpha val="0"/>
                </a:srgbClr>
              </a:clrTo>
            </a:clrChange>
            <a:lum contrast="12000"/>
            <a:extLst>
              <a:ext uri="{28A0092B-C50C-407E-A947-70E740481C1C}">
                <a14:useLocalDpi xmlns:a14="http://schemas.microsoft.com/office/drawing/2010/main" val="0"/>
              </a:ext>
            </a:extLst>
          </a:blip>
          <a:srcRect/>
          <a:stretch>
            <a:fillRect/>
          </a:stretch>
        </p:blipFill>
        <p:spPr bwMode="auto">
          <a:xfrm>
            <a:off x="152400" y="152400"/>
            <a:ext cx="10969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1027" descr="C:\My Documents\Cowpat\fly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953000"/>
            <a:ext cx="1314450" cy="1636713"/>
          </a:xfrm>
          <a:prstGeom prst="rect">
            <a:avLst/>
          </a:prstGeom>
          <a:noFill/>
          <a:ln>
            <a:noFill/>
          </a:ln>
          <a:extLst>
            <a:ext uri="{909E8E84-426E-40DD-AFC4-6F175D3DCCD1}">
              <a14:hiddenFill xmlns:a14="http://schemas.microsoft.com/office/drawing/2010/main">
                <a:solidFill>
                  <a:srgbClr val="70E000"/>
                </a:solidFill>
              </a14:hiddenFill>
            </a:ext>
            <a:ext uri="{91240B29-F687-4F45-9708-019B960494DF}">
              <a14:hiddenLine xmlns:a14="http://schemas.microsoft.com/office/drawing/2010/main" w="9525">
                <a:solidFill>
                  <a:schemeClr val="tx2"/>
                </a:solidFill>
                <a:miter lim="800000"/>
                <a:headEnd/>
                <a:tailEnd/>
              </a14:hiddenLine>
            </a:ext>
          </a:extLst>
        </p:spPr>
      </p:pic>
      <p:sp>
        <p:nvSpPr>
          <p:cNvPr id="13316" name="Freeform 1028"/>
          <p:cNvSpPr>
            <a:spLocks/>
          </p:cNvSpPr>
          <p:nvPr/>
        </p:nvSpPr>
        <p:spPr bwMode="auto">
          <a:xfrm>
            <a:off x="685800" y="533400"/>
            <a:ext cx="1092200" cy="4648200"/>
          </a:xfrm>
          <a:custGeom>
            <a:avLst/>
            <a:gdLst>
              <a:gd name="T0" fmla="*/ 0 w 688"/>
              <a:gd name="T1" fmla="*/ 0 h 2928"/>
              <a:gd name="T2" fmla="*/ 838200 w 688"/>
              <a:gd name="T3" fmla="*/ 1371600 h 2928"/>
              <a:gd name="T4" fmla="*/ 1066800 w 688"/>
              <a:gd name="T5" fmla="*/ 2590800 h 2928"/>
              <a:gd name="T6" fmla="*/ 990600 w 688"/>
              <a:gd name="T7" fmla="*/ 3886200 h 2928"/>
              <a:gd name="T8" fmla="*/ 914400 w 688"/>
              <a:gd name="T9" fmla="*/ 4648200 h 29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8" h="2928">
                <a:moveTo>
                  <a:pt x="0" y="0"/>
                </a:moveTo>
                <a:cubicBezTo>
                  <a:pt x="208" y="296"/>
                  <a:pt x="416" y="592"/>
                  <a:pt x="528" y="864"/>
                </a:cubicBezTo>
                <a:cubicBezTo>
                  <a:pt x="640" y="1136"/>
                  <a:pt x="656" y="1368"/>
                  <a:pt x="672" y="1632"/>
                </a:cubicBezTo>
                <a:cubicBezTo>
                  <a:pt x="688" y="1896"/>
                  <a:pt x="640" y="2232"/>
                  <a:pt x="624" y="2448"/>
                </a:cubicBezTo>
                <a:cubicBezTo>
                  <a:pt x="608" y="2664"/>
                  <a:pt x="584" y="2856"/>
                  <a:pt x="576" y="29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317" name="Rectangle 1029"/>
          <p:cNvSpPr>
            <a:spLocks noGrp="1" noChangeArrowheads="1"/>
          </p:cNvSpPr>
          <p:nvPr>
            <p:ph type="title"/>
          </p:nvPr>
        </p:nvSpPr>
        <p:spPr/>
        <p:txBody>
          <a:bodyPr/>
          <a:lstStyle/>
          <a:p>
            <a:pPr eaLnBrk="1" hangingPunct="1"/>
            <a:r>
              <a:rPr lang="en-GB" altLang="en-US" smtClean="0"/>
              <a:t>The Parts of a kite</a:t>
            </a:r>
            <a:r>
              <a:rPr lang="en-GB" altLang="en-US" sz="2400" smtClean="0"/>
              <a:t/>
            </a:r>
            <a:br>
              <a:rPr lang="en-GB" altLang="en-US" sz="2400" smtClean="0"/>
            </a:br>
            <a:r>
              <a:rPr lang="en-GB" altLang="en-US" sz="2400" smtClean="0"/>
              <a:t>2 The Spars (sticks)</a:t>
            </a:r>
            <a:endParaRPr lang="en-GB" altLang="en-US" smtClean="0"/>
          </a:p>
        </p:txBody>
      </p:sp>
      <p:sp>
        <p:nvSpPr>
          <p:cNvPr id="13318" name="Rectangle 1032"/>
          <p:cNvSpPr>
            <a:spLocks noGrp="1" noChangeArrowheads="1"/>
          </p:cNvSpPr>
          <p:nvPr>
            <p:ph type="body" sz="half" idx="2"/>
          </p:nvPr>
        </p:nvSpPr>
        <p:spPr>
          <a:xfrm>
            <a:off x="5181600" y="2057400"/>
            <a:ext cx="3810000" cy="4038600"/>
          </a:xfrm>
        </p:spPr>
        <p:txBody>
          <a:bodyPr/>
          <a:lstStyle/>
          <a:p>
            <a:pPr eaLnBrk="1" hangingPunct="1"/>
            <a:r>
              <a:rPr lang="en-GB" altLang="en-US" sz="2800" smtClean="0"/>
              <a:t>These are used to hold the sail in shape.</a:t>
            </a:r>
          </a:p>
          <a:p>
            <a:pPr eaLnBrk="1" hangingPunct="1"/>
            <a:r>
              <a:rPr lang="en-GB" altLang="en-US" sz="2800" smtClean="0"/>
              <a:t>They can be made from wood, metal or plastic.</a:t>
            </a:r>
          </a:p>
          <a:p>
            <a:pPr eaLnBrk="1" hangingPunct="1"/>
            <a:r>
              <a:rPr lang="en-GB" altLang="en-US" sz="2800" smtClean="0"/>
              <a:t>Sometimes a tube of material is used and the wind inflates it.</a:t>
            </a:r>
          </a:p>
        </p:txBody>
      </p:sp>
      <p:pic>
        <p:nvPicPr>
          <p:cNvPr id="13319" name="Picture 1034" descr="C:\Users\Arthur\My Documents\Cowpat\Presentations\KITES\Spars.gif"/>
          <p:cNvPicPr>
            <a:picLocks noGrp="1" noChangeAspect="1" noChangeArrowheads="1"/>
          </p:cNvPicPr>
          <p:nvPr>
            <p:ph type="clipArt" sz="half" idx="1"/>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1828800" y="2438400"/>
            <a:ext cx="3276600" cy="3276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E000"/>
            </a:gs>
            <a:gs pos="100000">
              <a:srgbClr val="4B9500"/>
            </a:gs>
          </a:gsLst>
          <a:lin ang="2700000" scaled="1"/>
        </a:gradFill>
        <a:effectLst/>
      </p:bgPr>
    </p:bg>
    <p:spTree>
      <p:nvGrpSpPr>
        <p:cNvPr id="1" name=""/>
        <p:cNvGrpSpPr/>
        <p:nvPr/>
      </p:nvGrpSpPr>
      <p:grpSpPr>
        <a:xfrm>
          <a:off x="0" y="0"/>
          <a:ext cx="0" cy="0"/>
          <a:chOff x="0" y="0"/>
          <a:chExt cx="0" cy="0"/>
        </a:xfrm>
      </p:grpSpPr>
      <p:pic>
        <p:nvPicPr>
          <p:cNvPr id="15362" name="Picture 1026" descr="C:\My Documents\Cowpat\logo.jpg"/>
          <p:cNvPicPr>
            <a:picLocks noChangeAspect="1" noChangeArrowheads="1"/>
          </p:cNvPicPr>
          <p:nvPr/>
        </p:nvPicPr>
        <p:blipFill>
          <a:blip r:embed="rId3">
            <a:clrChange>
              <a:clrFrom>
                <a:srgbClr val="FFFDFE"/>
              </a:clrFrom>
              <a:clrTo>
                <a:srgbClr val="FFFDFE">
                  <a:alpha val="0"/>
                </a:srgbClr>
              </a:clrTo>
            </a:clrChange>
            <a:lum contrast="12000"/>
            <a:extLst>
              <a:ext uri="{28A0092B-C50C-407E-A947-70E740481C1C}">
                <a14:useLocalDpi xmlns:a14="http://schemas.microsoft.com/office/drawing/2010/main" val="0"/>
              </a:ext>
            </a:extLst>
          </a:blip>
          <a:srcRect/>
          <a:stretch>
            <a:fillRect/>
          </a:stretch>
        </p:blipFill>
        <p:spPr bwMode="auto">
          <a:xfrm>
            <a:off x="152400" y="152400"/>
            <a:ext cx="10969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1027" descr="C:\My Documents\Cowpat\fly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953000"/>
            <a:ext cx="1314450" cy="1636713"/>
          </a:xfrm>
          <a:prstGeom prst="rect">
            <a:avLst/>
          </a:prstGeom>
          <a:noFill/>
          <a:ln>
            <a:noFill/>
          </a:ln>
          <a:extLst>
            <a:ext uri="{909E8E84-426E-40DD-AFC4-6F175D3DCCD1}">
              <a14:hiddenFill xmlns:a14="http://schemas.microsoft.com/office/drawing/2010/main">
                <a:solidFill>
                  <a:srgbClr val="70E000"/>
                </a:solidFill>
              </a14:hiddenFill>
            </a:ext>
            <a:ext uri="{91240B29-F687-4F45-9708-019B960494DF}">
              <a14:hiddenLine xmlns:a14="http://schemas.microsoft.com/office/drawing/2010/main" w="9525">
                <a:solidFill>
                  <a:schemeClr val="tx2"/>
                </a:solidFill>
                <a:miter lim="800000"/>
                <a:headEnd/>
                <a:tailEnd/>
              </a14:hiddenLine>
            </a:ext>
          </a:extLst>
        </p:spPr>
      </p:pic>
      <p:sp>
        <p:nvSpPr>
          <p:cNvPr id="15364" name="Freeform 1028"/>
          <p:cNvSpPr>
            <a:spLocks/>
          </p:cNvSpPr>
          <p:nvPr/>
        </p:nvSpPr>
        <p:spPr bwMode="auto">
          <a:xfrm>
            <a:off x="685800" y="533400"/>
            <a:ext cx="1092200" cy="4648200"/>
          </a:xfrm>
          <a:custGeom>
            <a:avLst/>
            <a:gdLst>
              <a:gd name="T0" fmla="*/ 0 w 688"/>
              <a:gd name="T1" fmla="*/ 0 h 2928"/>
              <a:gd name="T2" fmla="*/ 838200 w 688"/>
              <a:gd name="T3" fmla="*/ 1371600 h 2928"/>
              <a:gd name="T4" fmla="*/ 1066800 w 688"/>
              <a:gd name="T5" fmla="*/ 2590800 h 2928"/>
              <a:gd name="T6" fmla="*/ 990600 w 688"/>
              <a:gd name="T7" fmla="*/ 3886200 h 2928"/>
              <a:gd name="T8" fmla="*/ 914400 w 688"/>
              <a:gd name="T9" fmla="*/ 4648200 h 29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8" h="2928">
                <a:moveTo>
                  <a:pt x="0" y="0"/>
                </a:moveTo>
                <a:cubicBezTo>
                  <a:pt x="208" y="296"/>
                  <a:pt x="416" y="592"/>
                  <a:pt x="528" y="864"/>
                </a:cubicBezTo>
                <a:cubicBezTo>
                  <a:pt x="640" y="1136"/>
                  <a:pt x="656" y="1368"/>
                  <a:pt x="672" y="1632"/>
                </a:cubicBezTo>
                <a:cubicBezTo>
                  <a:pt x="688" y="1896"/>
                  <a:pt x="640" y="2232"/>
                  <a:pt x="624" y="2448"/>
                </a:cubicBezTo>
                <a:cubicBezTo>
                  <a:pt x="608" y="2664"/>
                  <a:pt x="584" y="2856"/>
                  <a:pt x="576" y="29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365" name="Rectangle 1029"/>
          <p:cNvSpPr>
            <a:spLocks noGrp="1" noChangeArrowheads="1"/>
          </p:cNvSpPr>
          <p:nvPr>
            <p:ph type="title"/>
          </p:nvPr>
        </p:nvSpPr>
        <p:spPr/>
        <p:txBody>
          <a:bodyPr/>
          <a:lstStyle/>
          <a:p>
            <a:pPr eaLnBrk="1" hangingPunct="1"/>
            <a:r>
              <a:rPr lang="en-GB" altLang="en-US" smtClean="0"/>
              <a:t>The Parts of a kite</a:t>
            </a:r>
            <a:r>
              <a:rPr lang="en-GB" altLang="en-US" sz="2400" smtClean="0"/>
              <a:t/>
            </a:r>
            <a:br>
              <a:rPr lang="en-GB" altLang="en-US" sz="2400" smtClean="0"/>
            </a:br>
            <a:r>
              <a:rPr lang="en-GB" altLang="en-US" sz="2400" smtClean="0"/>
              <a:t>3 The Flying line (string)</a:t>
            </a:r>
            <a:endParaRPr lang="en-GB" altLang="en-US" smtClean="0"/>
          </a:p>
        </p:txBody>
      </p:sp>
      <p:sp>
        <p:nvSpPr>
          <p:cNvPr id="15366" name="Rectangle 1031"/>
          <p:cNvSpPr>
            <a:spLocks noGrp="1" noChangeArrowheads="1"/>
          </p:cNvSpPr>
          <p:nvPr>
            <p:ph type="body" sz="half" idx="2"/>
          </p:nvPr>
        </p:nvSpPr>
        <p:spPr>
          <a:xfrm>
            <a:off x="5486400" y="1981200"/>
            <a:ext cx="2971800" cy="4114800"/>
          </a:xfrm>
        </p:spPr>
        <p:txBody>
          <a:bodyPr/>
          <a:lstStyle/>
          <a:p>
            <a:pPr eaLnBrk="1" hangingPunct="1"/>
            <a:r>
              <a:rPr lang="en-GB" altLang="en-US" sz="2800" smtClean="0"/>
              <a:t>This stops the kite just blowing away.</a:t>
            </a:r>
          </a:p>
          <a:p>
            <a:pPr eaLnBrk="1" hangingPunct="1"/>
            <a:r>
              <a:rPr lang="en-GB" altLang="en-US" sz="2800" smtClean="0"/>
              <a:t>It can be made from cotton, string, rope or even wire.</a:t>
            </a:r>
          </a:p>
        </p:txBody>
      </p:sp>
      <p:pic>
        <p:nvPicPr>
          <p:cNvPr id="15367" name="Picture 1033" descr="C:\Users\Arthur\My Documents\Cowpat\Presentations\KITES\Line.gif"/>
          <p:cNvPicPr>
            <a:picLocks noGrp="1" noChangeAspect="1" noChangeArrowheads="1"/>
          </p:cNvPicPr>
          <p:nvPr>
            <p:ph type="clipArt" sz="half" idx="1"/>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1828800" y="2324100"/>
            <a:ext cx="3429000" cy="3429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E000"/>
            </a:gs>
            <a:gs pos="100000">
              <a:srgbClr val="4B9500"/>
            </a:gs>
          </a:gsLst>
          <a:lin ang="2700000" scaled="1"/>
        </a:gradFill>
        <a:effectLst/>
      </p:bgPr>
    </p:bg>
    <p:spTree>
      <p:nvGrpSpPr>
        <p:cNvPr id="1" name=""/>
        <p:cNvGrpSpPr/>
        <p:nvPr/>
      </p:nvGrpSpPr>
      <p:grpSpPr>
        <a:xfrm>
          <a:off x="0" y="0"/>
          <a:ext cx="0" cy="0"/>
          <a:chOff x="0" y="0"/>
          <a:chExt cx="0" cy="0"/>
        </a:xfrm>
      </p:grpSpPr>
      <p:pic>
        <p:nvPicPr>
          <p:cNvPr id="17410" name="Picture 2" descr="C:\My Documents\Cowpat\logo.jpg"/>
          <p:cNvPicPr>
            <a:picLocks noChangeAspect="1" noChangeArrowheads="1"/>
          </p:cNvPicPr>
          <p:nvPr/>
        </p:nvPicPr>
        <p:blipFill>
          <a:blip r:embed="rId3">
            <a:clrChange>
              <a:clrFrom>
                <a:srgbClr val="FFFDFE"/>
              </a:clrFrom>
              <a:clrTo>
                <a:srgbClr val="FFFDFE">
                  <a:alpha val="0"/>
                </a:srgbClr>
              </a:clrTo>
            </a:clrChange>
            <a:lum contrast="12000"/>
            <a:extLst>
              <a:ext uri="{28A0092B-C50C-407E-A947-70E740481C1C}">
                <a14:useLocalDpi xmlns:a14="http://schemas.microsoft.com/office/drawing/2010/main" val="0"/>
              </a:ext>
            </a:extLst>
          </a:blip>
          <a:srcRect/>
          <a:stretch>
            <a:fillRect/>
          </a:stretch>
        </p:blipFill>
        <p:spPr bwMode="auto">
          <a:xfrm>
            <a:off x="152400" y="152400"/>
            <a:ext cx="10969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descr="C:\My Documents\Cowpat\fly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953000"/>
            <a:ext cx="1314450" cy="1636713"/>
          </a:xfrm>
          <a:prstGeom prst="rect">
            <a:avLst/>
          </a:prstGeom>
          <a:noFill/>
          <a:ln>
            <a:noFill/>
          </a:ln>
          <a:extLst>
            <a:ext uri="{909E8E84-426E-40DD-AFC4-6F175D3DCCD1}">
              <a14:hiddenFill xmlns:a14="http://schemas.microsoft.com/office/drawing/2010/main">
                <a:solidFill>
                  <a:srgbClr val="70E000"/>
                </a:solidFill>
              </a14:hiddenFill>
            </a:ext>
            <a:ext uri="{91240B29-F687-4F45-9708-019B960494DF}">
              <a14:hiddenLine xmlns:a14="http://schemas.microsoft.com/office/drawing/2010/main" w="9525">
                <a:solidFill>
                  <a:schemeClr val="tx2"/>
                </a:solidFill>
                <a:miter lim="800000"/>
                <a:headEnd/>
                <a:tailEnd/>
              </a14:hiddenLine>
            </a:ext>
          </a:extLst>
        </p:spPr>
      </p:pic>
      <p:sp>
        <p:nvSpPr>
          <p:cNvPr id="17412" name="Freeform 4"/>
          <p:cNvSpPr>
            <a:spLocks/>
          </p:cNvSpPr>
          <p:nvPr/>
        </p:nvSpPr>
        <p:spPr bwMode="auto">
          <a:xfrm>
            <a:off x="685800" y="533400"/>
            <a:ext cx="1092200" cy="4648200"/>
          </a:xfrm>
          <a:custGeom>
            <a:avLst/>
            <a:gdLst>
              <a:gd name="T0" fmla="*/ 0 w 688"/>
              <a:gd name="T1" fmla="*/ 0 h 2928"/>
              <a:gd name="T2" fmla="*/ 838200 w 688"/>
              <a:gd name="T3" fmla="*/ 1371600 h 2928"/>
              <a:gd name="T4" fmla="*/ 1066800 w 688"/>
              <a:gd name="T5" fmla="*/ 2590800 h 2928"/>
              <a:gd name="T6" fmla="*/ 990600 w 688"/>
              <a:gd name="T7" fmla="*/ 3886200 h 2928"/>
              <a:gd name="T8" fmla="*/ 914400 w 688"/>
              <a:gd name="T9" fmla="*/ 4648200 h 29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8" h="2928">
                <a:moveTo>
                  <a:pt x="0" y="0"/>
                </a:moveTo>
                <a:cubicBezTo>
                  <a:pt x="208" y="296"/>
                  <a:pt x="416" y="592"/>
                  <a:pt x="528" y="864"/>
                </a:cubicBezTo>
                <a:cubicBezTo>
                  <a:pt x="640" y="1136"/>
                  <a:pt x="656" y="1368"/>
                  <a:pt x="672" y="1632"/>
                </a:cubicBezTo>
                <a:cubicBezTo>
                  <a:pt x="688" y="1896"/>
                  <a:pt x="640" y="2232"/>
                  <a:pt x="624" y="2448"/>
                </a:cubicBezTo>
                <a:cubicBezTo>
                  <a:pt x="608" y="2664"/>
                  <a:pt x="584" y="2856"/>
                  <a:pt x="576" y="29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413" name="Rectangle 5"/>
          <p:cNvSpPr>
            <a:spLocks noGrp="1" noChangeArrowheads="1"/>
          </p:cNvSpPr>
          <p:nvPr>
            <p:ph type="title"/>
          </p:nvPr>
        </p:nvSpPr>
        <p:spPr/>
        <p:txBody>
          <a:bodyPr/>
          <a:lstStyle/>
          <a:p>
            <a:pPr eaLnBrk="1" hangingPunct="1"/>
            <a:r>
              <a:rPr lang="en-GB" altLang="en-US" smtClean="0"/>
              <a:t>The Parts of a kite</a:t>
            </a:r>
            <a:r>
              <a:rPr lang="en-GB" altLang="en-US" sz="2400" smtClean="0"/>
              <a:t/>
            </a:r>
            <a:br>
              <a:rPr lang="en-GB" altLang="en-US" sz="2400" smtClean="0"/>
            </a:br>
            <a:r>
              <a:rPr lang="en-GB" altLang="en-US" sz="2400" smtClean="0"/>
              <a:t>4 The Bridle</a:t>
            </a:r>
            <a:endParaRPr lang="en-GB" altLang="en-US" smtClean="0"/>
          </a:p>
        </p:txBody>
      </p:sp>
      <p:sp>
        <p:nvSpPr>
          <p:cNvPr id="17414" name="Rectangle 7"/>
          <p:cNvSpPr>
            <a:spLocks noGrp="1" noChangeArrowheads="1"/>
          </p:cNvSpPr>
          <p:nvPr>
            <p:ph type="body" sz="half" idx="2"/>
          </p:nvPr>
        </p:nvSpPr>
        <p:spPr>
          <a:xfrm>
            <a:off x="5486400" y="1981200"/>
            <a:ext cx="3276600" cy="4114800"/>
          </a:xfrm>
        </p:spPr>
        <p:txBody>
          <a:bodyPr/>
          <a:lstStyle/>
          <a:p>
            <a:pPr eaLnBrk="1" hangingPunct="1"/>
            <a:r>
              <a:rPr lang="en-GB" altLang="en-US" sz="2800" smtClean="0"/>
              <a:t>This can be made from string or sometimes material.</a:t>
            </a:r>
          </a:p>
          <a:p>
            <a:pPr eaLnBrk="1" hangingPunct="1"/>
            <a:r>
              <a:rPr lang="en-GB" altLang="en-US" sz="2800" smtClean="0"/>
              <a:t>It is used to hold the kite at the correct angle to the wind.</a:t>
            </a:r>
          </a:p>
        </p:txBody>
      </p:sp>
      <p:pic>
        <p:nvPicPr>
          <p:cNvPr id="17415" name="Picture 9" descr="C:\Users\Arthur\My Documents\Cowpat\Presentations\KITES\Bridle.gif"/>
          <p:cNvPicPr>
            <a:picLocks noGrp="1" noChangeAspect="1" noChangeArrowheads="1"/>
          </p:cNvPicPr>
          <p:nvPr>
            <p:ph type="clipArt" sz="half" idx="1"/>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1752600" y="2133600"/>
            <a:ext cx="3810000" cy="381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E000"/>
            </a:gs>
            <a:gs pos="100000">
              <a:srgbClr val="4B9500"/>
            </a:gs>
          </a:gsLst>
          <a:lin ang="2700000" scaled="1"/>
        </a:gradFill>
        <a:effectLst/>
      </p:bgPr>
    </p:bg>
    <p:spTree>
      <p:nvGrpSpPr>
        <p:cNvPr id="1" name=""/>
        <p:cNvGrpSpPr/>
        <p:nvPr/>
      </p:nvGrpSpPr>
      <p:grpSpPr>
        <a:xfrm>
          <a:off x="0" y="0"/>
          <a:ext cx="0" cy="0"/>
          <a:chOff x="0" y="0"/>
          <a:chExt cx="0" cy="0"/>
        </a:xfrm>
      </p:grpSpPr>
      <p:pic>
        <p:nvPicPr>
          <p:cNvPr id="19458" name="Picture 2" descr="C:\My Documents\Cowpat\logo.jpg"/>
          <p:cNvPicPr>
            <a:picLocks noChangeAspect="1" noChangeArrowheads="1"/>
          </p:cNvPicPr>
          <p:nvPr/>
        </p:nvPicPr>
        <p:blipFill>
          <a:blip r:embed="rId3">
            <a:clrChange>
              <a:clrFrom>
                <a:srgbClr val="FFFDFE"/>
              </a:clrFrom>
              <a:clrTo>
                <a:srgbClr val="FFFDFE">
                  <a:alpha val="0"/>
                </a:srgbClr>
              </a:clrTo>
            </a:clrChange>
            <a:lum contrast="12000"/>
            <a:extLst>
              <a:ext uri="{28A0092B-C50C-407E-A947-70E740481C1C}">
                <a14:useLocalDpi xmlns:a14="http://schemas.microsoft.com/office/drawing/2010/main" val="0"/>
              </a:ext>
            </a:extLst>
          </a:blip>
          <a:srcRect/>
          <a:stretch>
            <a:fillRect/>
          </a:stretch>
        </p:blipFill>
        <p:spPr bwMode="auto">
          <a:xfrm>
            <a:off x="152400" y="152400"/>
            <a:ext cx="10969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descr="C:\My Documents\Cowpat\flye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953000"/>
            <a:ext cx="1314450" cy="1636713"/>
          </a:xfrm>
          <a:prstGeom prst="rect">
            <a:avLst/>
          </a:prstGeom>
          <a:noFill/>
          <a:ln>
            <a:noFill/>
          </a:ln>
          <a:extLst>
            <a:ext uri="{909E8E84-426E-40DD-AFC4-6F175D3DCCD1}">
              <a14:hiddenFill xmlns:a14="http://schemas.microsoft.com/office/drawing/2010/main">
                <a:solidFill>
                  <a:srgbClr val="70E000"/>
                </a:solidFill>
              </a14:hiddenFill>
            </a:ext>
            <a:ext uri="{91240B29-F687-4F45-9708-019B960494DF}">
              <a14:hiddenLine xmlns:a14="http://schemas.microsoft.com/office/drawing/2010/main" w="9525">
                <a:solidFill>
                  <a:schemeClr val="tx2"/>
                </a:solidFill>
                <a:miter lim="800000"/>
                <a:headEnd/>
                <a:tailEnd/>
              </a14:hiddenLine>
            </a:ext>
          </a:extLst>
        </p:spPr>
      </p:pic>
      <p:sp>
        <p:nvSpPr>
          <p:cNvPr id="19460" name="Freeform 4"/>
          <p:cNvSpPr>
            <a:spLocks/>
          </p:cNvSpPr>
          <p:nvPr/>
        </p:nvSpPr>
        <p:spPr bwMode="auto">
          <a:xfrm>
            <a:off x="685800" y="533400"/>
            <a:ext cx="1092200" cy="4648200"/>
          </a:xfrm>
          <a:custGeom>
            <a:avLst/>
            <a:gdLst>
              <a:gd name="T0" fmla="*/ 0 w 688"/>
              <a:gd name="T1" fmla="*/ 0 h 2928"/>
              <a:gd name="T2" fmla="*/ 838200 w 688"/>
              <a:gd name="T3" fmla="*/ 1371600 h 2928"/>
              <a:gd name="T4" fmla="*/ 1066800 w 688"/>
              <a:gd name="T5" fmla="*/ 2590800 h 2928"/>
              <a:gd name="T6" fmla="*/ 990600 w 688"/>
              <a:gd name="T7" fmla="*/ 3886200 h 2928"/>
              <a:gd name="T8" fmla="*/ 914400 w 688"/>
              <a:gd name="T9" fmla="*/ 4648200 h 29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8" h="2928">
                <a:moveTo>
                  <a:pt x="0" y="0"/>
                </a:moveTo>
                <a:cubicBezTo>
                  <a:pt x="208" y="296"/>
                  <a:pt x="416" y="592"/>
                  <a:pt x="528" y="864"/>
                </a:cubicBezTo>
                <a:cubicBezTo>
                  <a:pt x="640" y="1136"/>
                  <a:pt x="656" y="1368"/>
                  <a:pt x="672" y="1632"/>
                </a:cubicBezTo>
                <a:cubicBezTo>
                  <a:pt x="688" y="1896"/>
                  <a:pt x="640" y="2232"/>
                  <a:pt x="624" y="2448"/>
                </a:cubicBezTo>
                <a:cubicBezTo>
                  <a:pt x="608" y="2664"/>
                  <a:pt x="584" y="2856"/>
                  <a:pt x="576" y="29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461" name="Rectangle 5"/>
          <p:cNvSpPr>
            <a:spLocks noGrp="1" noChangeArrowheads="1"/>
          </p:cNvSpPr>
          <p:nvPr>
            <p:ph type="title"/>
          </p:nvPr>
        </p:nvSpPr>
        <p:spPr/>
        <p:txBody>
          <a:bodyPr/>
          <a:lstStyle/>
          <a:p>
            <a:pPr eaLnBrk="1" hangingPunct="1"/>
            <a:r>
              <a:rPr lang="en-GB" altLang="en-US" smtClean="0"/>
              <a:t>The Parts of a kite</a:t>
            </a:r>
            <a:r>
              <a:rPr lang="en-GB" altLang="en-US" sz="2400" smtClean="0"/>
              <a:t/>
            </a:r>
            <a:br>
              <a:rPr lang="en-GB" altLang="en-US" sz="2400" smtClean="0"/>
            </a:br>
            <a:r>
              <a:rPr lang="en-GB" altLang="en-US" sz="2400" smtClean="0"/>
              <a:t>5 The Keel</a:t>
            </a:r>
            <a:endParaRPr lang="en-GB" altLang="en-US" smtClean="0"/>
          </a:p>
        </p:txBody>
      </p:sp>
      <p:sp>
        <p:nvSpPr>
          <p:cNvPr id="19462" name="Rectangle 7"/>
          <p:cNvSpPr>
            <a:spLocks noGrp="1" noChangeArrowheads="1"/>
          </p:cNvSpPr>
          <p:nvPr>
            <p:ph type="body" sz="half" idx="2"/>
          </p:nvPr>
        </p:nvSpPr>
        <p:spPr>
          <a:xfrm>
            <a:off x="5410200" y="1981200"/>
            <a:ext cx="3352800" cy="4114800"/>
          </a:xfrm>
        </p:spPr>
        <p:txBody>
          <a:bodyPr/>
          <a:lstStyle/>
          <a:p>
            <a:pPr eaLnBrk="1" hangingPunct="1"/>
            <a:r>
              <a:rPr lang="en-GB" altLang="en-US" sz="2400" smtClean="0"/>
              <a:t>This is made from the same material as the sail.</a:t>
            </a:r>
          </a:p>
          <a:p>
            <a:pPr eaLnBrk="1" hangingPunct="1"/>
            <a:r>
              <a:rPr lang="en-GB" altLang="en-US" sz="2400" smtClean="0"/>
              <a:t>It stops the kite going sideways and can also form the bridle.</a:t>
            </a:r>
          </a:p>
          <a:p>
            <a:pPr eaLnBrk="1" hangingPunct="1"/>
            <a:r>
              <a:rPr lang="en-GB" altLang="en-US" sz="2400" smtClean="0"/>
              <a:t>Curving the kite backwards can have the same effect.</a:t>
            </a:r>
          </a:p>
        </p:txBody>
      </p:sp>
      <p:pic>
        <p:nvPicPr>
          <p:cNvPr id="19463" name="Picture 9" descr="C:\Users\Arthur\My Documents\Cowpat\Presentations\KITES\Keel.gif"/>
          <p:cNvPicPr>
            <a:picLocks noGrp="1" noChangeAspect="1" noChangeArrowheads="1"/>
          </p:cNvPicPr>
          <p:nvPr>
            <p:ph type="clipArt" sz="half" idx="1"/>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1905000" y="2286000"/>
            <a:ext cx="3429000" cy="3429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sld>
</file>

<file path=ppt/theme/theme1.xml><?xml version="1.0" encoding="utf-8"?>
<a:theme xmlns:a="http://schemas.openxmlformats.org/drawingml/2006/main" name="Default Design">
  <a:themeElements>
    <a:clrScheme name="">
      <a:dk1>
        <a:srgbClr val="FFFF66"/>
      </a:dk1>
      <a:lt1>
        <a:srgbClr val="FFFFFF"/>
      </a:lt1>
      <a:dk2>
        <a:srgbClr val="009900"/>
      </a:dk2>
      <a:lt2>
        <a:srgbClr val="808080"/>
      </a:lt2>
      <a:accent1>
        <a:srgbClr val="00CC99"/>
      </a:accent1>
      <a:accent2>
        <a:srgbClr val="3333CC"/>
      </a:accent2>
      <a:accent3>
        <a:srgbClr val="FFFFFF"/>
      </a:accent3>
      <a:accent4>
        <a:srgbClr val="DADA56"/>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Default Design">
  <a:themeElements>
    <a:clrScheme name="">
      <a:dk1>
        <a:srgbClr val="1E8E2E"/>
      </a:dk1>
      <a:lt1>
        <a:srgbClr val="CCFF99"/>
      </a:lt1>
      <a:dk2>
        <a:srgbClr val="548F19"/>
      </a:dk2>
      <a:lt2>
        <a:srgbClr val="2B5911"/>
      </a:lt2>
      <a:accent1>
        <a:srgbClr val="6EB814"/>
      </a:accent1>
      <a:accent2>
        <a:srgbClr val="E03220"/>
      </a:accent2>
      <a:accent3>
        <a:srgbClr val="E2FFCA"/>
      </a:accent3>
      <a:accent4>
        <a:srgbClr val="187826"/>
      </a:accent4>
      <a:accent5>
        <a:srgbClr val="BAD8AA"/>
      </a:accent5>
      <a:accent6>
        <a:srgbClr val="CB2C1C"/>
      </a:accent6>
      <a:hlink>
        <a:srgbClr val="CCCCFF"/>
      </a:hlink>
      <a:folHlink>
        <a:srgbClr val="C2CA22"/>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1080</TotalTime>
  <Words>2003</Words>
  <Application>Microsoft Office PowerPoint</Application>
  <PresentationFormat>On-screen Show (4:3)</PresentationFormat>
  <Paragraphs>170</Paragraphs>
  <Slides>47</Slides>
  <Notes>47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47</vt:i4>
      </vt:variant>
    </vt:vector>
  </HeadingPairs>
  <TitlesOfParts>
    <vt:vector size="53" baseType="lpstr">
      <vt:lpstr>Arial</vt:lpstr>
      <vt:lpstr>Comic Sans MS</vt:lpstr>
      <vt:lpstr>Times New Roman</vt:lpstr>
      <vt:lpstr>Verdana</vt:lpstr>
      <vt:lpstr>Default Design</vt:lpstr>
      <vt:lpstr>3_Default Design</vt:lpstr>
      <vt:lpstr>An introduction to kites</vt:lpstr>
      <vt:lpstr>History</vt:lpstr>
      <vt:lpstr>PowerPoint Presentation</vt:lpstr>
      <vt:lpstr>THE PHYSICS</vt:lpstr>
      <vt:lpstr>The Parts of a kite 1 The Sail</vt:lpstr>
      <vt:lpstr>The Parts of a kite 2 The Spars (sticks)</vt:lpstr>
      <vt:lpstr>The Parts of a kite 3 The Flying line (string)</vt:lpstr>
      <vt:lpstr>The Parts of a kite 4 The Bridle</vt:lpstr>
      <vt:lpstr>The Parts of a kite 5 The Keel</vt:lpstr>
      <vt:lpstr>The Parts of a kite 6 The Tail</vt:lpstr>
      <vt:lpstr>TYPES OF KITE</vt:lpstr>
      <vt:lpstr>PowerPoint Presentation</vt:lpstr>
      <vt:lpstr>THE ROTOR</vt:lpstr>
      <vt:lpstr>FLAT HEXAGON</vt:lpstr>
      <vt:lpstr>ROKAKKUS</vt:lpstr>
      <vt:lpstr>BOX KITES</vt:lpstr>
      <vt:lpstr>COMPOUND BOX KITES</vt:lpstr>
      <vt:lpstr>BELL TETRAHEDRAL</vt:lpstr>
      <vt:lpstr>SLED KITE</vt:lpstr>
      <vt:lpstr>LARGE LIFTER</vt:lpstr>
      <vt:lpstr>SOFT KITES</vt:lpstr>
      <vt:lpstr>KITES TODAY</vt:lpstr>
      <vt:lpstr>DELTA KITES</vt:lpstr>
      <vt:lpstr>MAN LIFTING</vt:lpstr>
      <vt:lpstr>KITE TRAINS</vt:lpstr>
      <vt:lpstr>KITE TRAINS</vt:lpstr>
      <vt:lpstr>USES OF KITES FRANKLIN’S LIGHTNING EXPERIMENTS</vt:lpstr>
      <vt:lpstr>FISHING THE SOLOMON ISLANDS</vt:lpstr>
      <vt:lpstr>RESCUE</vt:lpstr>
      <vt:lpstr>WW2 RESCUE</vt:lpstr>
      <vt:lpstr>PowerPoint Presentation</vt:lpstr>
      <vt:lpstr>TARGET PRACTICE PAUL GERBER</vt:lpstr>
      <vt:lpstr>MODERN “STUNT” KITES being flown in formation</vt:lpstr>
      <vt:lpstr>CODY MAN LIFTING</vt:lpstr>
      <vt:lpstr>AVIATION DEVELOPMENT</vt:lpstr>
      <vt:lpstr>AVIATION DEVELOPMENT</vt:lpstr>
      <vt:lpstr>EARLY TRACTION BY GEORGE POCOCK</vt:lpstr>
      <vt:lpstr>MODERN TRACTION BY PETER LYNN</vt:lpstr>
      <vt:lpstr>1ST KITE POWERED BOAT TO CROSS THE CHANNEL BY Samuel Cody 1903</vt:lpstr>
      <vt:lpstr> A MODERN KITE POWERED BOAT</vt:lpstr>
      <vt:lpstr> A COMMERCIAL APPLICATION</vt:lpstr>
      <vt:lpstr>PHOTOGRAPHY THE OLD</vt:lpstr>
      <vt:lpstr>PHOTOGRAPHY THE NEW</vt:lpstr>
      <vt:lpstr>POWER GENERATION</vt:lpstr>
      <vt:lpstr>WARNINGS</vt:lpstr>
      <vt:lpstr>PowerPoint Presentation</vt:lpstr>
      <vt:lpstr>That’s all folks thank you for you attention </vt:lpstr>
    </vt:vector>
  </TitlesOfParts>
  <Company>Meridian-nor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DIBBLE</dc:creator>
  <cp:lastModifiedBy>Arthur Dibble</cp:lastModifiedBy>
  <cp:revision>26</cp:revision>
  <dcterms:created xsi:type="dcterms:W3CDTF">2004-01-04T19:59:49Z</dcterms:created>
  <dcterms:modified xsi:type="dcterms:W3CDTF">2017-07-18T10:18:54Z</dcterms:modified>
</cp:coreProperties>
</file>